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86" r:id="rId1"/>
  </p:sldMasterIdLst>
  <p:notesMasterIdLst>
    <p:notesMasterId r:id="rId38"/>
  </p:notesMasterIdLst>
  <p:sldIdLst>
    <p:sldId id="339" r:id="rId2"/>
    <p:sldId id="341" r:id="rId3"/>
    <p:sldId id="320" r:id="rId4"/>
    <p:sldId id="321" r:id="rId5"/>
    <p:sldId id="342" r:id="rId6"/>
    <p:sldId id="343" r:id="rId7"/>
    <p:sldId id="324" r:id="rId8"/>
    <p:sldId id="344" r:id="rId9"/>
    <p:sldId id="345" r:id="rId10"/>
    <p:sldId id="355" r:id="rId11"/>
    <p:sldId id="346" r:id="rId12"/>
    <p:sldId id="359" r:id="rId13"/>
    <p:sldId id="326" r:id="rId14"/>
    <p:sldId id="347" r:id="rId15"/>
    <p:sldId id="356" r:id="rId16"/>
    <p:sldId id="348" r:id="rId17"/>
    <p:sldId id="328" r:id="rId18"/>
    <p:sldId id="360" r:id="rId19"/>
    <p:sldId id="349" r:id="rId20"/>
    <p:sldId id="350" r:id="rId21"/>
    <p:sldId id="332" r:id="rId22"/>
    <p:sldId id="351" r:id="rId23"/>
    <p:sldId id="337" r:id="rId24"/>
    <p:sldId id="357" r:id="rId25"/>
    <p:sldId id="358" r:id="rId26"/>
    <p:sldId id="352" r:id="rId27"/>
    <p:sldId id="354" r:id="rId28"/>
    <p:sldId id="369" r:id="rId29"/>
    <p:sldId id="361" r:id="rId30"/>
    <p:sldId id="362" r:id="rId31"/>
    <p:sldId id="363" r:id="rId32"/>
    <p:sldId id="364" r:id="rId33"/>
    <p:sldId id="365" r:id="rId34"/>
    <p:sldId id="366" r:id="rId35"/>
    <p:sldId id="367" r:id="rId36"/>
    <p:sldId id="368"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8C00"/>
    <a:srgbClr val="B1009A"/>
    <a:srgbClr val="B2019D"/>
    <a:srgbClr val="B0079B"/>
    <a:srgbClr val="EB3C00"/>
    <a:srgbClr val="D12605"/>
    <a:srgbClr val="2A3282"/>
    <a:srgbClr val="00BCF2"/>
    <a:srgbClr val="007233"/>
    <a:srgbClr val="D8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72" autoAdjust="0"/>
    <p:restoredTop sz="80812" autoAdjust="0"/>
  </p:normalViewPr>
  <p:slideViewPr>
    <p:cSldViewPr snapToGrid="0">
      <p:cViewPr varScale="1">
        <p:scale>
          <a:sx n="102" d="100"/>
          <a:sy n="102" d="100"/>
        </p:scale>
        <p:origin x="372" y="96"/>
      </p:cViewPr>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jpeg>
</file>

<file path=ppt/media/image11.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CD2B77-8FE5-4229-8F81-48E64280AD07}" type="datetimeFigureOut">
              <a:rPr lang="en-CA" smtClean="0"/>
              <a:t>2017-10-10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3EB0F1-6846-4EC4-A15D-9759BFF63409}" type="slidenum">
              <a:rPr lang="en-CA" smtClean="0"/>
              <a:t>‹#›</a:t>
            </a:fld>
            <a:endParaRPr lang="en-CA"/>
          </a:p>
        </p:txBody>
      </p:sp>
    </p:spTree>
    <p:extLst>
      <p:ext uri="{BB962C8B-B14F-4D97-AF65-F5344CB8AC3E}">
        <p14:creationId xmlns:p14="http://schemas.microsoft.com/office/powerpoint/2010/main" val="539747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AC3EB0F1-6846-4EC4-A15D-9759BFF63409}" type="slidenum">
              <a:rPr lang="en-CA" smtClean="0"/>
              <a:t>1</a:t>
            </a:fld>
            <a:endParaRPr lang="en-CA"/>
          </a:p>
        </p:txBody>
      </p:sp>
    </p:spTree>
    <p:extLst>
      <p:ext uri="{BB962C8B-B14F-4D97-AF65-F5344CB8AC3E}">
        <p14:creationId xmlns:p14="http://schemas.microsoft.com/office/powerpoint/2010/main" val="16661224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Data</a:t>
            </a:r>
            <a:r>
              <a:rPr lang="en-CA" baseline="0" dirty="0"/>
              <a:t> scientists often spend 50% or more of the time building a machine-learning model getting the data ready for training by filtering out columns that aren't relevant to the analysis (or that would bias the results), removing rows with missing data or algorithmically filling in missing data, removing duplicate rows from the dataset, etc. ML Studio includes several modules for performing such tasks. It even includes modules for helping select the columns or "features" that have the greatest statistical influence on the outcome.</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10</a:t>
            </a:fld>
            <a:endParaRPr lang="en-CA"/>
          </a:p>
        </p:txBody>
      </p:sp>
    </p:spTree>
    <p:extLst>
      <p:ext uri="{BB962C8B-B14F-4D97-AF65-F5344CB8AC3E}">
        <p14:creationId xmlns:p14="http://schemas.microsoft.com/office/powerpoint/2010/main" val="9997068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Coding</a:t>
            </a:r>
            <a:r>
              <a:rPr lang="en-CA" baseline="0" dirty="0"/>
              <a:t> these algorithms by hand requires expertise in machine learning as well as time. The fact that they are provided for you means you can get a model up and running quickly AND easily experiment with different algorithms to compare the results. Of course, you can always code your own algorithms in R or Python if circumstances warrant it, or if the algorithm you need isn't included in ML Studio. For a summary of the algorithms featured in ML Studio and help determining which one to use, see </a:t>
            </a:r>
            <a:r>
              <a:rPr lang="en-US" sz="1200" dirty="0"/>
              <a:t>http://aka.ms/MLCheatSheet.</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11</a:t>
            </a:fld>
            <a:endParaRPr lang="en-CA"/>
          </a:p>
        </p:txBody>
      </p:sp>
    </p:spTree>
    <p:extLst>
      <p:ext uri="{BB962C8B-B14F-4D97-AF65-F5344CB8AC3E}">
        <p14:creationId xmlns:p14="http://schemas.microsoft.com/office/powerpoint/2010/main" val="2179656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9478">
              <a:defRPr/>
            </a:pPr>
            <a:r>
              <a:rPr lang="en-US" dirty="0"/>
              <a:t>The Azure ML Cheat Sheet helps</a:t>
            </a:r>
            <a:r>
              <a:rPr lang="en-US" baseline="0" dirty="0"/>
              <a:t> you pick the right algorithm for a model, even if you're not a trained data scientist. </a:t>
            </a:r>
            <a:r>
              <a:rPr lang="en-US" dirty="0"/>
              <a:t>One example is if you want to use a set of input values to predict</a:t>
            </a:r>
            <a:r>
              <a:rPr lang="en-US" baseline="0" dirty="0"/>
              <a:t> an output value from a continuous set of values (e.g., a person's age), use linear regression. But if you're more interested in the distribution of the output, you might use fast forest quantile regression instead. An example of when you would use the latter is using growth charts to assess child development. "Abby's height is in the 10% quantile of the heights of kids her age." Classification algorithms, by contrast, are used to predict a value from a discrete set of values -- for example, classifying an e-mail as spam or not spam.</a:t>
            </a:r>
            <a:endParaRPr lang="en-US" dirty="0"/>
          </a:p>
        </p:txBody>
      </p:sp>
      <p:sp>
        <p:nvSpPr>
          <p:cNvPr id="4" name="Slide Number Placeholder 3"/>
          <p:cNvSpPr>
            <a:spLocks noGrp="1"/>
          </p:cNvSpPr>
          <p:nvPr>
            <p:ph type="sldNum" sz="quarter" idx="10"/>
          </p:nvPr>
        </p:nvSpPr>
        <p:spPr/>
        <p:txBody>
          <a:bodyPr/>
          <a:lstStyle/>
          <a:p>
            <a:pPr defTabSz="931774">
              <a:defRPr/>
            </a:pPr>
            <a:fld id="{01283FAC-A721-45A3-BBDE-EAF2B09B7CD9}" type="slidenum">
              <a:rPr lang="en-US">
                <a:solidFill>
                  <a:prstClr val="black"/>
                </a:solidFill>
                <a:latin typeface="Calibri" panose="020F0502020204030204"/>
              </a:rPr>
              <a:pPr defTabSz="931774">
                <a:defRPr/>
              </a:pPr>
              <a:t>12</a:t>
            </a:fld>
            <a:endParaRPr lang="en-US">
              <a:solidFill>
                <a:prstClr val="black"/>
              </a:solidFill>
              <a:latin typeface="Calibri" panose="020F0502020204030204"/>
            </a:endParaRPr>
          </a:p>
        </p:txBody>
      </p:sp>
    </p:spTree>
    <p:extLst>
      <p:ext uri="{BB962C8B-B14F-4D97-AF65-F5344CB8AC3E}">
        <p14:creationId xmlns:p14="http://schemas.microsoft.com/office/powerpoint/2010/main" val="2905880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Classification algorithms fall into two categories: two-class algorithms (also known</a:t>
            </a:r>
            <a:r>
              <a:rPr lang="en-CA" baseline="0" dirty="0"/>
              <a:t> as binary classification algorithms), and multiclass algorithms. Two-class algorithms predict either of two possible outcomes, such as whether a flight will arrive on time or late, or whether an e-mail is spam or not spam. Multiclass algorithms choose from a set of outcomes, such as whether a scanned digit represents a 0, 1, 2, 3, 4, 5, 6, 7, 8, or 9. ML Studio includes many two-class and multiclass classification algorithms. Some of them use regression to compute the probability of each possible outcome and choose the one with the highest probability.</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13</a:t>
            </a:fld>
            <a:endParaRPr lang="en-CA"/>
          </a:p>
        </p:txBody>
      </p:sp>
    </p:spTree>
    <p:extLst>
      <p:ext uri="{BB962C8B-B14F-4D97-AF65-F5344CB8AC3E}">
        <p14:creationId xmlns:p14="http://schemas.microsoft.com/office/powerpoint/2010/main" val="2155160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You don't know how adept a model is at predicting outcomes until you score</a:t>
            </a:r>
            <a:r>
              <a:rPr lang="en-CA" baseline="0" dirty="0"/>
              <a:t> it. ML Studio's Score Model module scores a model by predicting outcomes using training data and evaluating the predictions using scoring data. Typically, you use the Split Data module to divide a dataset into a training dataset and a scoring dataset. The Evaluate Model module takes scoring data and allows you to visualize it.</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14</a:t>
            </a:fld>
            <a:endParaRPr lang="en-CA"/>
          </a:p>
        </p:txBody>
      </p:sp>
    </p:spTree>
    <p:extLst>
      <p:ext uri="{BB962C8B-B14F-4D97-AF65-F5344CB8AC3E}">
        <p14:creationId xmlns:p14="http://schemas.microsoft.com/office/powerpoint/2010/main" val="40300517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visualizations provided by Evaluate Model differ</a:t>
            </a:r>
            <a:r>
              <a:rPr lang="en-US" baseline="0" dirty="0"/>
              <a:t> depending on the algorithm you use. The example above charts a key metric used to evaluate two-class classification models called AUC, which is short for Area Under Curve. The greater the area under the curve (the one above represents 0.92, or 92%), the more accurate the predictive model. The diagonal line represents 50% accuracy, which is basically what you would get by flipping a coin.</a:t>
            </a:r>
            <a:endParaRPr lang="en-US" dirty="0"/>
          </a:p>
        </p:txBody>
      </p:sp>
      <p:sp>
        <p:nvSpPr>
          <p:cNvPr id="4" name="Slide Number Placeholder 3"/>
          <p:cNvSpPr>
            <a:spLocks noGrp="1"/>
          </p:cNvSpPr>
          <p:nvPr>
            <p:ph type="sldNum" sz="quarter" idx="10"/>
          </p:nvPr>
        </p:nvSpPr>
        <p:spPr/>
        <p:txBody>
          <a:bodyPr/>
          <a:lstStyle/>
          <a:p>
            <a:fld id="{AC3EB0F1-6846-4EC4-A15D-9759BFF63409}" type="slidenum">
              <a:rPr lang="en-CA" smtClean="0"/>
              <a:t>15</a:t>
            </a:fld>
            <a:endParaRPr lang="en-CA"/>
          </a:p>
        </p:txBody>
      </p:sp>
    </p:spTree>
    <p:extLst>
      <p:ext uri="{BB962C8B-B14F-4D97-AF65-F5344CB8AC3E}">
        <p14:creationId xmlns:p14="http://schemas.microsoft.com/office/powerpoint/2010/main" val="34160140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Work Exercise</a:t>
            </a:r>
            <a:r>
              <a:rPr lang="en-CA" baseline="0" dirty="0"/>
              <a:t> 2 of the challenge and invite students to follow along with you.</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16</a:t>
            </a:fld>
            <a:endParaRPr lang="en-CA"/>
          </a:p>
        </p:txBody>
      </p:sp>
    </p:spTree>
    <p:extLst>
      <p:ext uri="{BB962C8B-B14F-4D97-AF65-F5344CB8AC3E}">
        <p14:creationId xmlns:p14="http://schemas.microsoft.com/office/powerpoint/2010/main" val="12736933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Knowing how to improve the accuracy of a model is where real expertise in data science comes in. There is no "secret sauce" that works for every model.</a:t>
            </a:r>
            <a:r>
              <a:rPr lang="en-CA" baseline="0" dirty="0"/>
              <a:t> But the guidelines above are a good place to start. Generally speaking, more data is better, and picking the right columns is critical because even the best algorithm can't make sense of data that is riddled with non-correlations. Cleaning the data is crucial and is where the typical data scientist spends much of his or her time building machine-learning models. If a column of data contains measurements in inches and centimeters, for example, these values must be normalized, or else the outcome is meaningless.</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17</a:t>
            </a:fld>
            <a:endParaRPr lang="en-CA"/>
          </a:p>
        </p:txBody>
      </p:sp>
    </p:spTree>
    <p:extLst>
      <p:ext uri="{BB962C8B-B14F-4D97-AF65-F5344CB8AC3E}">
        <p14:creationId xmlns:p14="http://schemas.microsoft.com/office/powerpoint/2010/main" val="35074853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708" indent="-174708">
              <a:buFont typeface="Wingdings" panose="05000000000000000000" pitchFamily="2" charset="2"/>
              <a:buChar char="§"/>
            </a:pPr>
            <a:endParaRPr lang="en-US" dirty="0"/>
          </a:p>
        </p:txBody>
      </p:sp>
      <p:sp>
        <p:nvSpPr>
          <p:cNvPr id="4" name="Slide Number Placeholder 3"/>
          <p:cNvSpPr>
            <a:spLocks noGrp="1"/>
          </p:cNvSpPr>
          <p:nvPr>
            <p:ph type="sldNum" sz="quarter" idx="10"/>
          </p:nvPr>
        </p:nvSpPr>
        <p:spPr/>
        <p:txBody>
          <a:bodyPr/>
          <a:lstStyle/>
          <a:p>
            <a:pPr defTabSz="949478">
              <a:defRPr/>
            </a:pPr>
            <a:fld id="{17255920-06C3-614B-8A2D-7DD578D7F7E8}" type="slidenum">
              <a:rPr lang="en-US" sz="1800" kern="0">
                <a:solidFill>
                  <a:sysClr val="windowText" lastClr="000000"/>
                </a:solidFill>
              </a:rPr>
              <a:pPr defTabSz="949478">
                <a:defRPr/>
              </a:pPr>
              <a:t>18</a:t>
            </a:fld>
            <a:endParaRPr lang="en-US" sz="1800" kern="0">
              <a:solidFill>
                <a:sysClr val="windowText" lastClr="000000"/>
              </a:solidFill>
            </a:endParaRPr>
          </a:p>
        </p:txBody>
      </p:sp>
    </p:spTree>
    <p:extLst>
      <p:ext uri="{BB962C8B-B14F-4D97-AF65-F5344CB8AC3E}">
        <p14:creationId xmlns:p14="http://schemas.microsoft.com/office/powerpoint/2010/main" val="23772666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Invite students to open Machine Learning Challenge.html (part of the provided course materials) and</a:t>
            </a:r>
            <a:r>
              <a:rPr lang="en-CA" baseline="0" dirty="0"/>
              <a:t> work Exercise 3. Explain that they are not allowed to change the columns passed through the Select Columns in Dataset module, or to change the 80-20 split in the Split Data module. Everything else is fair game, and the goal is to increase the model's AUC to 0.9 or higher.</a:t>
            </a:r>
          </a:p>
          <a:p>
            <a:endParaRPr lang="en-CA" baseline="0" dirty="0"/>
          </a:p>
          <a:p>
            <a:r>
              <a:rPr lang="en-CA" baseline="0" dirty="0"/>
              <a:t>Exercise 3 contains several helpful hints for tuning the model. Ask students to raise a hand when they do something interesting that improves the accuracy. Take the opportunity to check what they've done and optionally update a leaderboard at the front of the room.</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19</a:t>
            </a:fld>
            <a:endParaRPr lang="en-CA"/>
          </a:p>
        </p:txBody>
      </p:sp>
    </p:spTree>
    <p:extLst>
      <p:ext uri="{BB962C8B-B14F-4D97-AF65-F5344CB8AC3E}">
        <p14:creationId xmlns:p14="http://schemas.microsoft.com/office/powerpoint/2010/main" val="14356506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AC3EB0F1-6846-4EC4-A15D-9759BFF63409}" type="slidenum">
              <a:rPr lang="en-CA" smtClean="0"/>
              <a:t>2</a:t>
            </a:fld>
            <a:endParaRPr lang="en-CA"/>
          </a:p>
        </p:txBody>
      </p:sp>
    </p:spTree>
    <p:extLst>
      <p:ext uri="{BB962C8B-B14F-4D97-AF65-F5344CB8AC3E}">
        <p14:creationId xmlns:p14="http://schemas.microsoft.com/office/powerpoint/2010/main" val="38262043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Suppose you build a great machine-learning model and want to use its intelligence</a:t>
            </a:r>
            <a:r>
              <a:rPr lang="en-CA" baseline="0" dirty="0"/>
              <a:t> in an app you're building for work or school. How do you do that? By deploying the model as a Web service.</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20</a:t>
            </a:fld>
            <a:endParaRPr lang="en-CA"/>
          </a:p>
        </p:txBody>
      </p:sp>
    </p:spTree>
    <p:extLst>
      <p:ext uri="{BB962C8B-B14F-4D97-AF65-F5344CB8AC3E}">
        <p14:creationId xmlns:p14="http://schemas.microsoft.com/office/powerpoint/2010/main" val="23371650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ML Studio makes it easy to "operationalize" a model by deploying it as a Web service. Once deployed in this manner, a model can be called from client apps using simple REST calls.</a:t>
            </a:r>
            <a:r>
              <a:rPr lang="en-CA" baseline="0" dirty="0"/>
              <a:t> In this manner, you can build "smart" client apps that leverage the intelligence in your model. The client apps could be iOS apps, Android apps, Windows apps, Web apps, or anything else.</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21</a:t>
            </a:fld>
            <a:endParaRPr lang="en-CA"/>
          </a:p>
        </p:txBody>
      </p:sp>
    </p:spTree>
    <p:extLst>
      <p:ext uri="{BB962C8B-B14F-4D97-AF65-F5344CB8AC3E}">
        <p14:creationId xmlns:p14="http://schemas.microsoft.com/office/powerpoint/2010/main" val="499467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Work Exercise</a:t>
            </a:r>
            <a:r>
              <a:rPr lang="en-CA" baseline="0" dirty="0"/>
              <a:t> 4 of the challenge as the audience watches. Advise students that the client app you connected to your Web service is included in the challenge materials, and that on their own, they may deploy their model as a Web service and connect it to the app if they wish. They are also free to modify the app. It is written in HTML and JavaScript and executes in Node.js, so it works equally well on Windows, </a:t>
            </a:r>
            <a:r>
              <a:rPr lang="en-CA" baseline="0" dirty="0" err="1"/>
              <a:t>macOS</a:t>
            </a:r>
            <a:r>
              <a:rPr lang="en-CA" baseline="0" dirty="0"/>
              <a:t>, and Linux.</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22</a:t>
            </a:fld>
            <a:endParaRPr lang="en-CA"/>
          </a:p>
        </p:txBody>
      </p:sp>
    </p:spTree>
    <p:extLst>
      <p:ext uri="{BB962C8B-B14F-4D97-AF65-F5344CB8AC3E}">
        <p14:creationId xmlns:p14="http://schemas.microsoft.com/office/powerpoint/2010/main" val="16469107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Cognitive Services is a set of cloud-based intelligence APIs for building richer, smarter, and more sophisticated apps. The product of years of ongoing research from data scientists at Microsoft and research institutions worldwide, these APIs offer a range of capabilities to app developers, from generating captions and search metadata for photos and recognizing faces and emotions in videos to performing sentiment analysis on social media posts and authenticating speakers via voice verification. </a:t>
            </a:r>
          </a:p>
          <a:p>
            <a:endParaRPr lang="en-US" dirty="0"/>
          </a:p>
          <a:p>
            <a:r>
              <a:rPr lang="en-US" dirty="0"/>
              <a:t>Cognitive Services APIs can be invoked using REST calls in virtually any programming language and on any device. In addition, free SDKs targeting popular languages such as C# and Java and platforms such as .NET and Android are available for many of the APIs, simplifying the code required to invoke them and insulating the developer from the details of HTTP(S), REST, and JSON.</a:t>
            </a:r>
          </a:p>
        </p:txBody>
      </p:sp>
      <p:sp>
        <p:nvSpPr>
          <p:cNvPr id="4" name="Slide Number Placeholder 3"/>
          <p:cNvSpPr>
            <a:spLocks noGrp="1"/>
          </p:cNvSpPr>
          <p:nvPr>
            <p:ph type="sldNum" sz="quarter" idx="10"/>
          </p:nvPr>
        </p:nvSpPr>
        <p:spPr/>
        <p:txBody>
          <a:bodyPr/>
          <a:lstStyle/>
          <a:p>
            <a:fld id="{AC3EB0F1-6846-4EC4-A15D-9759BFF63409}" type="slidenum">
              <a:rPr lang="en-CA" smtClean="0"/>
              <a:t>23</a:t>
            </a:fld>
            <a:endParaRPr lang="en-CA"/>
          </a:p>
        </p:txBody>
      </p:sp>
    </p:spTree>
    <p:extLst>
      <p:ext uri="{BB962C8B-B14F-4D97-AF65-F5344CB8AC3E}">
        <p14:creationId xmlns:p14="http://schemas.microsoft.com/office/powerpoint/2010/main" val="37141779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Computer Vision API, part of Cognitive</a:t>
            </a:r>
            <a:r>
              <a:rPr lang="en-US" baseline="0" dirty="0"/>
              <a:t> Services, offers methods for captioning images, generating metadata keywords, recognizing celebrities, reading text, and generating "smart" thumbnails. It can also detect faces in images, identify age and gender, and recognize thousands of celebrities and landmarks. For more information, visit https://www.microsoft.com/cognitive-services/en-us/computer-vision-api.</a:t>
            </a:r>
            <a:endParaRPr lang="en-US" dirty="0"/>
          </a:p>
        </p:txBody>
      </p:sp>
      <p:sp>
        <p:nvSpPr>
          <p:cNvPr id="4" name="Slide Number Placeholder 3"/>
          <p:cNvSpPr>
            <a:spLocks noGrp="1"/>
          </p:cNvSpPr>
          <p:nvPr>
            <p:ph type="sldNum" sz="quarter" idx="10"/>
          </p:nvPr>
        </p:nvSpPr>
        <p:spPr/>
        <p:txBody>
          <a:bodyPr/>
          <a:lstStyle/>
          <a:p>
            <a:fld id="{AC3EB0F1-6846-4EC4-A15D-9759BFF63409}" type="slidenum">
              <a:rPr lang="en-CA" smtClean="0"/>
              <a:t>24</a:t>
            </a:fld>
            <a:endParaRPr lang="en-CA"/>
          </a:p>
        </p:txBody>
      </p:sp>
    </p:spTree>
    <p:extLst>
      <p:ext uri="{BB962C8B-B14F-4D97-AF65-F5344CB8AC3E}">
        <p14:creationId xmlns:p14="http://schemas.microsoft.com/office/powerpoint/2010/main" val="33548695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Microsoft Cognitive Services Text</a:t>
            </a:r>
            <a:r>
              <a:rPr lang="en-US" baseline="0" dirty="0"/>
              <a:t> Analytics </a:t>
            </a:r>
            <a:r>
              <a:rPr lang="en-US" dirty="0"/>
              <a:t>API (https://www.microsoft.com/cognitive-services/en-us/text-analytics-api)</a:t>
            </a:r>
            <a:r>
              <a:rPr lang="en-US" baseline="0" dirty="0"/>
              <a:t> </a:t>
            </a:r>
            <a:r>
              <a:rPr lang="en-US" dirty="0"/>
              <a:t>includes methods for sentiment analysis, key-phrase extraction, topic detection, and language detection. </a:t>
            </a:r>
            <a:r>
              <a:rPr lang="en-US" dirty="0">
                <a:effectLst/>
              </a:rPr>
              <a:t>The sentiment-analysis API accepts text as input and returns a numeric score between 0 and 1. Scores close to 1 indicate positive sentiment and scores close to 0 indicate negative sentiment. Sentiment score is generated using classification techniques. The input features of the classifier include n-grams, features generated from part-of-speech tags, and word </a:t>
            </a:r>
            <a:r>
              <a:rPr lang="en-US" dirty="0" err="1">
                <a:effectLst/>
              </a:rPr>
              <a:t>embeddings</a:t>
            </a:r>
            <a:r>
              <a:rPr lang="en-US" dirty="0">
                <a:effectLst/>
              </a:rPr>
              <a:t>.</a:t>
            </a:r>
            <a:endParaRPr lang="en-US" dirty="0"/>
          </a:p>
        </p:txBody>
      </p:sp>
      <p:sp>
        <p:nvSpPr>
          <p:cNvPr id="4" name="Slide Number Placeholder 3"/>
          <p:cNvSpPr>
            <a:spLocks noGrp="1"/>
          </p:cNvSpPr>
          <p:nvPr>
            <p:ph type="sldNum" sz="quarter" idx="10"/>
          </p:nvPr>
        </p:nvSpPr>
        <p:spPr/>
        <p:txBody>
          <a:bodyPr/>
          <a:lstStyle/>
          <a:p>
            <a:fld id="{AC3EB0F1-6846-4EC4-A15D-9759BFF63409}" type="slidenum">
              <a:rPr lang="en-CA" smtClean="0"/>
              <a:t>25</a:t>
            </a:fld>
            <a:endParaRPr lang="en-CA"/>
          </a:p>
        </p:txBody>
      </p:sp>
    </p:spTree>
    <p:extLst>
      <p:ext uri="{BB962C8B-B14F-4D97-AF65-F5344CB8AC3E}">
        <p14:creationId xmlns:p14="http://schemas.microsoft.com/office/powerpoint/2010/main" val="40485532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aseline="0" dirty="0"/>
              <a:t>Before the event begins, follow the steps in the HOL at https://github.com/MSFTImagine/computerscience/blob/master/Workshop/3.%20Storage/Azure%20Storage%20and%20Cognitive%20Services%20HOL%20(Node).md to build and deploy a Web site that accepts photo uploads, automatically captions each photo, and identifies objects in the photos to make them searchable. Then, for this demo, bring the site up in your browser, upload a few photos, and demonstrate captioning and search.</a:t>
            </a:r>
          </a:p>
          <a:p>
            <a:endParaRPr lang="en-CA" baseline="0" dirty="0"/>
          </a:p>
          <a:p>
            <a:r>
              <a:rPr lang="en-CA" u="sng" baseline="0" dirty="0"/>
              <a:t>Note</a:t>
            </a:r>
            <a:r>
              <a:rPr lang="en-CA" baseline="0" dirty="0"/>
              <a:t>: An ASP.NET MVC version of the same HOL is available at https://github.com/MSFTImagine/computerscience/blob/master/Workshop/3.%20Storage/Azure%20Storage%20and%20Cognitive%20Services%20HOL%20(MVC).md.</a:t>
            </a:r>
          </a:p>
        </p:txBody>
      </p:sp>
      <p:sp>
        <p:nvSpPr>
          <p:cNvPr id="4" name="Slide Number Placeholder 3"/>
          <p:cNvSpPr>
            <a:spLocks noGrp="1"/>
          </p:cNvSpPr>
          <p:nvPr>
            <p:ph type="sldNum" sz="quarter" idx="10"/>
          </p:nvPr>
        </p:nvSpPr>
        <p:spPr/>
        <p:txBody>
          <a:bodyPr/>
          <a:lstStyle/>
          <a:p>
            <a:fld id="{AC3EB0F1-6846-4EC4-A15D-9759BFF63409}" type="slidenum">
              <a:rPr lang="en-CA" smtClean="0"/>
              <a:t>26</a:t>
            </a:fld>
            <a:endParaRPr lang="en-CA"/>
          </a:p>
        </p:txBody>
      </p:sp>
    </p:spTree>
    <p:extLst>
      <p:ext uri="{BB962C8B-B14F-4D97-AF65-F5344CB8AC3E}">
        <p14:creationId xmlns:p14="http://schemas.microsoft.com/office/powerpoint/2010/main" val="4675996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AC3EB0F1-6846-4EC4-A15D-9759BFF63409}" type="slidenum">
              <a:rPr lang="en-CA" smtClean="0"/>
              <a:t>27</a:t>
            </a:fld>
            <a:endParaRPr lang="en-CA"/>
          </a:p>
        </p:txBody>
      </p:sp>
    </p:spTree>
    <p:extLst>
      <p:ext uri="{BB962C8B-B14F-4D97-AF65-F5344CB8AC3E}">
        <p14:creationId xmlns:p14="http://schemas.microsoft.com/office/powerpoint/2010/main" val="39914631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baseline="0" dirty="0"/>
          </a:p>
        </p:txBody>
      </p:sp>
      <p:sp>
        <p:nvSpPr>
          <p:cNvPr id="4" name="Slide Number Placeholder 3"/>
          <p:cNvSpPr>
            <a:spLocks noGrp="1"/>
          </p:cNvSpPr>
          <p:nvPr>
            <p:ph type="sldNum" sz="quarter" idx="10"/>
          </p:nvPr>
        </p:nvSpPr>
        <p:spPr/>
        <p:txBody>
          <a:bodyPr/>
          <a:lstStyle/>
          <a:p>
            <a:fld id="{AC3EB0F1-6846-4EC4-A15D-9759BFF63409}" type="slidenum">
              <a:rPr lang="en-CA" smtClean="0"/>
              <a:t>28</a:t>
            </a:fld>
            <a:endParaRPr lang="en-CA"/>
          </a:p>
        </p:txBody>
      </p:sp>
    </p:spTree>
    <p:extLst>
      <p:ext uri="{BB962C8B-B14F-4D97-AF65-F5344CB8AC3E}">
        <p14:creationId xmlns:p14="http://schemas.microsoft.com/office/powerpoint/2010/main" val="31830787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8555296-C9D1-AA4D-9C10-4CE6D05870D0}" type="slidenum">
              <a:rPr lang="en-US" smtClean="0"/>
              <a:pPr/>
              <a:t>29</a:t>
            </a:fld>
            <a:endParaRPr lang="en-US" dirty="0"/>
          </a:p>
        </p:txBody>
      </p:sp>
    </p:spTree>
    <p:extLst>
      <p:ext uri="{BB962C8B-B14F-4D97-AF65-F5344CB8AC3E}">
        <p14:creationId xmlns:p14="http://schemas.microsoft.com/office/powerpoint/2010/main" val="3340583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a:t>
            </a:r>
            <a:r>
              <a:rPr lang="en-US" baseline="0" dirty="0"/>
              <a:t> </a:t>
            </a:r>
            <a:r>
              <a:rPr lang="en-US" dirty="0"/>
              <a:t>facilitates predictive analytics from large volumes of data by employing algorithms that iteratively learn from that data, and is one of the fastest growing areas of computer science. Its uses range from credit-card fraud detection and self-driving cars to optical character recognition (OCR) and online shopping recommendations. It makes us smarter by making computers smarter. And its usefulness will only increase as more and more data becomes available and our desire to perform </a:t>
            </a:r>
            <a:r>
              <a:rPr lang="en-US"/>
              <a:t>predictive analytics </a:t>
            </a:r>
            <a:r>
              <a:rPr lang="en-US" dirty="0"/>
              <a:t>from that data grows, too.</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3</a:t>
            </a:fld>
            <a:endParaRPr lang="en-CA"/>
          </a:p>
        </p:txBody>
      </p:sp>
    </p:spTree>
    <p:extLst>
      <p:ext uri="{BB962C8B-B14F-4D97-AF65-F5344CB8AC3E}">
        <p14:creationId xmlns:p14="http://schemas.microsoft.com/office/powerpoint/2010/main" val="31463342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8555296-C9D1-AA4D-9C10-4CE6D05870D0}" type="slidenum">
              <a:rPr lang="en-US" smtClean="0"/>
              <a:pPr/>
              <a:t>30</a:t>
            </a:fld>
            <a:endParaRPr lang="en-US" dirty="0"/>
          </a:p>
        </p:txBody>
      </p:sp>
    </p:spTree>
    <p:extLst>
      <p:ext uri="{BB962C8B-B14F-4D97-AF65-F5344CB8AC3E}">
        <p14:creationId xmlns:p14="http://schemas.microsoft.com/office/powerpoint/2010/main" val="22046050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8555296-C9D1-AA4D-9C10-4CE6D05870D0}" type="slidenum">
              <a:rPr lang="en-US" smtClean="0"/>
              <a:pPr/>
              <a:t>31</a:t>
            </a:fld>
            <a:endParaRPr lang="en-US" dirty="0"/>
          </a:p>
        </p:txBody>
      </p:sp>
    </p:spTree>
    <p:extLst>
      <p:ext uri="{BB962C8B-B14F-4D97-AF65-F5344CB8AC3E}">
        <p14:creationId xmlns:p14="http://schemas.microsoft.com/office/powerpoint/2010/main" val="31436510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8555296-C9D1-AA4D-9C10-4CE6D05870D0}" type="slidenum">
              <a:rPr lang="en-US" smtClean="0"/>
              <a:pPr/>
              <a:t>32</a:t>
            </a:fld>
            <a:endParaRPr lang="en-US" dirty="0"/>
          </a:p>
        </p:txBody>
      </p:sp>
    </p:spTree>
    <p:extLst>
      <p:ext uri="{BB962C8B-B14F-4D97-AF65-F5344CB8AC3E}">
        <p14:creationId xmlns:p14="http://schemas.microsoft.com/office/powerpoint/2010/main" val="17883771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8555296-C9D1-AA4D-9C10-4CE6D05870D0}" type="slidenum">
              <a:rPr lang="en-US" smtClean="0"/>
              <a:pPr/>
              <a:t>33</a:t>
            </a:fld>
            <a:endParaRPr lang="en-US" dirty="0"/>
          </a:p>
        </p:txBody>
      </p:sp>
    </p:spTree>
    <p:extLst>
      <p:ext uri="{BB962C8B-B14F-4D97-AF65-F5344CB8AC3E}">
        <p14:creationId xmlns:p14="http://schemas.microsoft.com/office/powerpoint/2010/main" val="16116486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708" indent="-174708">
              <a:buFont typeface="Wingdings" panose="05000000000000000000" pitchFamily="2" charset="2"/>
              <a:buChar char="§"/>
            </a:pPr>
            <a:endParaRPr lang="en-US" dirty="0"/>
          </a:p>
        </p:txBody>
      </p:sp>
      <p:sp>
        <p:nvSpPr>
          <p:cNvPr id="4" name="Slide Number Placeholder 3"/>
          <p:cNvSpPr>
            <a:spLocks noGrp="1"/>
          </p:cNvSpPr>
          <p:nvPr>
            <p:ph type="sldNum" sz="quarter" idx="10"/>
          </p:nvPr>
        </p:nvSpPr>
        <p:spPr/>
        <p:txBody>
          <a:bodyPr/>
          <a:lstStyle/>
          <a:p>
            <a:pPr defTabSz="949478">
              <a:defRPr/>
            </a:pPr>
            <a:fld id="{17255920-06C3-614B-8A2D-7DD578D7F7E8}" type="slidenum">
              <a:rPr lang="en-US" sz="1800" kern="0">
                <a:solidFill>
                  <a:sysClr val="windowText" lastClr="000000"/>
                </a:solidFill>
              </a:rPr>
              <a:pPr defTabSz="949478">
                <a:defRPr/>
              </a:pPr>
              <a:t>34</a:t>
            </a:fld>
            <a:endParaRPr lang="en-US" sz="1800" kern="0">
              <a:solidFill>
                <a:sysClr val="windowText" lastClr="000000"/>
              </a:solidFill>
            </a:endParaRPr>
          </a:p>
        </p:txBody>
      </p:sp>
    </p:spTree>
    <p:extLst>
      <p:ext uri="{BB962C8B-B14F-4D97-AF65-F5344CB8AC3E}">
        <p14:creationId xmlns:p14="http://schemas.microsoft.com/office/powerpoint/2010/main" val="4879766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708" indent="-174708">
              <a:buFont typeface="Wingdings" panose="05000000000000000000" pitchFamily="2" charset="2"/>
              <a:buChar char="§"/>
            </a:pPr>
            <a:endParaRPr lang="en-US" dirty="0"/>
          </a:p>
        </p:txBody>
      </p:sp>
      <p:sp>
        <p:nvSpPr>
          <p:cNvPr id="4" name="Slide Number Placeholder 3"/>
          <p:cNvSpPr>
            <a:spLocks noGrp="1"/>
          </p:cNvSpPr>
          <p:nvPr>
            <p:ph type="sldNum" sz="quarter" idx="10"/>
          </p:nvPr>
        </p:nvSpPr>
        <p:spPr/>
        <p:txBody>
          <a:bodyPr/>
          <a:lstStyle/>
          <a:p>
            <a:pPr defTabSz="949478">
              <a:defRPr/>
            </a:pPr>
            <a:fld id="{17255920-06C3-614B-8A2D-7DD578D7F7E8}" type="slidenum">
              <a:rPr lang="en-US" sz="1800" kern="0">
                <a:solidFill>
                  <a:sysClr val="windowText" lastClr="000000"/>
                </a:solidFill>
              </a:rPr>
              <a:pPr defTabSz="949478">
                <a:defRPr/>
              </a:pPr>
              <a:t>35</a:t>
            </a:fld>
            <a:endParaRPr lang="en-US" sz="1800" kern="0">
              <a:solidFill>
                <a:sysClr val="windowText" lastClr="000000"/>
              </a:solidFill>
            </a:endParaRPr>
          </a:p>
        </p:txBody>
      </p:sp>
    </p:spTree>
    <p:extLst>
      <p:ext uri="{BB962C8B-B14F-4D97-AF65-F5344CB8AC3E}">
        <p14:creationId xmlns:p14="http://schemas.microsoft.com/office/powerpoint/2010/main" val="6180406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708" indent="-174708">
              <a:buFont typeface="Wingdings" panose="05000000000000000000" pitchFamily="2" charset="2"/>
              <a:buChar char="§"/>
            </a:pPr>
            <a:endParaRPr lang="en-US" dirty="0"/>
          </a:p>
        </p:txBody>
      </p:sp>
      <p:sp>
        <p:nvSpPr>
          <p:cNvPr id="4" name="Slide Number Placeholder 3"/>
          <p:cNvSpPr>
            <a:spLocks noGrp="1"/>
          </p:cNvSpPr>
          <p:nvPr>
            <p:ph type="sldNum" sz="quarter" idx="10"/>
          </p:nvPr>
        </p:nvSpPr>
        <p:spPr/>
        <p:txBody>
          <a:bodyPr/>
          <a:lstStyle/>
          <a:p>
            <a:pPr defTabSz="949478">
              <a:defRPr/>
            </a:pPr>
            <a:fld id="{17255920-06C3-614B-8A2D-7DD578D7F7E8}" type="slidenum">
              <a:rPr lang="en-US" sz="1800" kern="0">
                <a:solidFill>
                  <a:sysClr val="windowText" lastClr="000000"/>
                </a:solidFill>
              </a:rPr>
              <a:pPr defTabSz="949478">
                <a:defRPr/>
              </a:pPr>
              <a:t>36</a:t>
            </a:fld>
            <a:endParaRPr lang="en-US" sz="1800" kern="0">
              <a:solidFill>
                <a:sysClr val="windowText" lastClr="000000"/>
              </a:solidFill>
            </a:endParaRPr>
          </a:p>
        </p:txBody>
      </p:sp>
    </p:spTree>
    <p:extLst>
      <p:ext uri="{BB962C8B-B14F-4D97-AF65-F5344CB8AC3E}">
        <p14:creationId xmlns:p14="http://schemas.microsoft.com/office/powerpoint/2010/main" val="2695240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ML Studio dramatically reduces the effort and expertise required to create machine-learning models.</a:t>
            </a:r>
            <a:r>
              <a:rPr lang="en-CA" baseline="0" dirty="0"/>
              <a:t> Rather than write reams of code to clean the data, implement a learning algorithm, and assess the results, you create "workflows" by assembling modules on a canvas. ML Studio includes more than 100 different modules that perform common tasks such as removing duplicate rows or cleaning rows with missing data, and that implement common machine-learning algorithms (25 of them, to be exact). There is even a module named Tune Model </a:t>
            </a:r>
            <a:r>
              <a:rPr lang="en-CA" baseline="0" dirty="0" err="1"/>
              <a:t>Hyperparameters</a:t>
            </a:r>
            <a:r>
              <a:rPr lang="en-CA" baseline="0" dirty="0"/>
              <a:t> that will find the optimum settings for the learning algorithm you choose. And if there's not a module to perform the task you want, you can always use an Execute R Script or Execute Python Script module to inject code of your own.</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4</a:t>
            </a:fld>
            <a:endParaRPr lang="en-CA"/>
          </a:p>
        </p:txBody>
      </p:sp>
    </p:spTree>
    <p:extLst>
      <p:ext uri="{BB962C8B-B14F-4D97-AF65-F5344CB8AC3E}">
        <p14:creationId xmlns:p14="http://schemas.microsoft.com/office/powerpoint/2010/main" val="3585924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aseline="0" dirty="0"/>
              <a:t>Machine-learning starts with the data used to train the model. Let's talk about where you can find interesting datasets, and how you load them into ML Studio.</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5</a:t>
            </a:fld>
            <a:endParaRPr lang="en-CA"/>
          </a:p>
        </p:txBody>
      </p:sp>
    </p:spTree>
    <p:extLst>
      <p:ext uri="{BB962C8B-B14F-4D97-AF65-F5344CB8AC3E}">
        <p14:creationId xmlns:p14="http://schemas.microsoft.com/office/powerpoint/2010/main" val="153729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There are</a:t>
            </a:r>
            <a:r>
              <a:rPr lang="en-CA" baseline="0" dirty="0"/>
              <a:t> a variety of ways to get data into ML Studio. Of course, that begs the question of where you obtain interesting datasets in the first place. ML Studio includes a number of sample datasets that you can use. In addition, you can download data from public repositories such as kaggle.com, the UCI Machine Learning Repository (https://archive.ics.uci.edu/ml/datasets.html), and various government Web sites, including the Bureau of Transportation Statistics (</a:t>
            </a:r>
            <a:r>
              <a:rPr lang="en-US" sz="1200" kern="1200" dirty="0">
                <a:solidFill>
                  <a:schemeClr val="tx1"/>
                </a:solidFill>
                <a:effectLst/>
                <a:latin typeface="+mn-lt"/>
                <a:ea typeface="+mn-ea"/>
                <a:cs typeface="+mn-cs"/>
              </a:rPr>
              <a:t>https://www.transtats.bts.gov/). Data is everywhere. And much of it is freely available.</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6</a:t>
            </a:fld>
            <a:endParaRPr lang="en-CA"/>
          </a:p>
        </p:txBody>
      </p:sp>
    </p:spTree>
    <p:extLst>
      <p:ext uri="{BB962C8B-B14F-4D97-AF65-F5344CB8AC3E}">
        <p14:creationId xmlns:p14="http://schemas.microsoft.com/office/powerpoint/2010/main" val="7951574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Once a dataset is imported into ML Studio, you can use built-in</a:t>
            </a:r>
            <a:r>
              <a:rPr lang="en-CA" baseline="0" dirty="0"/>
              <a:t> visualization tools to browse the data and familiarize yourself with its content and structure. That's important, because even the best learning algorithm can't make sense of lousy data.</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7</a:t>
            </a:fld>
            <a:endParaRPr lang="en-CA"/>
          </a:p>
        </p:txBody>
      </p:sp>
    </p:spTree>
    <p:extLst>
      <p:ext uri="{BB962C8B-B14F-4D97-AF65-F5344CB8AC3E}">
        <p14:creationId xmlns:p14="http://schemas.microsoft.com/office/powerpoint/2010/main" val="37009538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Work Exercise</a:t>
            </a:r>
            <a:r>
              <a:rPr lang="en-CA" baseline="0" dirty="0"/>
              <a:t> 1 of the challenge and invite students to follow along with you. Take time to explore the dataset and discuss which features might be appropriate to include in a model, and which ones might not. For example, you would not want to include the DEP_DELAY column in a machine-learning model, because while there is probably a strong correlation between flights that are delayed at departure and flights that arrive late, you don't know when you book a flight whether its departure will be delayed. By contrast, it WOULD make sense to include scheduled departure time (CRS_DEP_TIME) in a model, because flights earlier in the day tend to be more on time than flights later in the day.</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8</a:t>
            </a:fld>
            <a:endParaRPr lang="en-CA"/>
          </a:p>
        </p:txBody>
      </p:sp>
    </p:spTree>
    <p:extLst>
      <p:ext uri="{BB962C8B-B14F-4D97-AF65-F5344CB8AC3E}">
        <p14:creationId xmlns:p14="http://schemas.microsoft.com/office/powerpoint/2010/main" val="1073804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 the real world, datasets can rarely be used as is. They typically require "cleaning" or preparation.</a:t>
            </a:r>
            <a:r>
              <a:rPr lang="en-CA" baseline="0" dirty="0"/>
              <a:t> Let's discuss what that means, and some of the numerous ways you can clean data in ML Studio.</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9</a:t>
            </a:fld>
            <a:endParaRPr lang="en-CA"/>
          </a:p>
        </p:txBody>
      </p:sp>
    </p:spTree>
    <p:extLst>
      <p:ext uri="{BB962C8B-B14F-4D97-AF65-F5344CB8AC3E}">
        <p14:creationId xmlns:p14="http://schemas.microsoft.com/office/powerpoint/2010/main" val="10572370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resentation Title v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02543" y="2422224"/>
            <a:ext cx="4572000" cy="610801"/>
          </a:xfrm>
          <a:prstGeom prst="rect">
            <a:avLst/>
          </a:prstGeom>
        </p:spPr>
        <p:txBody>
          <a:bodyPr/>
          <a:lstStyle>
            <a:lvl1pPr marL="0" indent="0">
              <a:buNone/>
              <a:defRPr sz="4000" b="0">
                <a:solidFill>
                  <a:srgbClr val="FFFFFF"/>
                </a:solidFill>
                <a:latin typeface="+mj-lt"/>
              </a:defRPr>
            </a:lvl1pPr>
          </a:lstStyle>
          <a:p>
            <a:pPr lvl="0"/>
            <a:r>
              <a:rPr lang="en-US" dirty="0"/>
              <a:t>Presentation title</a:t>
            </a:r>
          </a:p>
        </p:txBody>
      </p:sp>
      <p:sp>
        <p:nvSpPr>
          <p:cNvPr id="11" name="Text Placeholder 10"/>
          <p:cNvSpPr>
            <a:spLocks noGrp="1"/>
          </p:cNvSpPr>
          <p:nvPr>
            <p:ph type="body" sz="quarter" idx="11" hasCustomPrompt="1"/>
          </p:nvPr>
        </p:nvSpPr>
        <p:spPr>
          <a:xfrm>
            <a:off x="125492" y="3059990"/>
            <a:ext cx="4572000" cy="487680"/>
          </a:xfrm>
          <a:prstGeom prst="rect">
            <a:avLst/>
          </a:prstGeom>
        </p:spPr>
        <p:txBody>
          <a:bodyPr/>
          <a:lstStyle>
            <a:lvl1pPr marL="0" indent="0">
              <a:buNone/>
              <a:defRPr sz="2400">
                <a:solidFill>
                  <a:srgbClr val="FFFFFF"/>
                </a:solidFill>
              </a:defRPr>
            </a:lvl1pPr>
          </a:lstStyle>
          <a:p>
            <a:pPr lvl="0"/>
            <a:r>
              <a:rPr lang="en-US" dirty="0"/>
              <a:t>Subtitle text</a:t>
            </a:r>
          </a:p>
        </p:txBody>
      </p:sp>
    </p:spTree>
    <p:extLst>
      <p:ext uri="{BB962C8B-B14F-4D97-AF65-F5344CB8AC3E}">
        <p14:creationId xmlns:p14="http://schemas.microsoft.com/office/powerpoint/2010/main" val="1362692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Header, Text and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hasCustomPrompt="1"/>
          </p:nvPr>
        </p:nvSpPr>
        <p:spPr>
          <a:xfrm>
            <a:off x="6176211" y="689811"/>
            <a:ext cx="5775156" cy="4395535"/>
          </a:xfrm>
          <a:prstGeom prst="rect">
            <a:avLst/>
          </a:prstGeom>
          <a:solidFill>
            <a:schemeClr val="bg2">
              <a:lumMod val="85000"/>
            </a:schemeClr>
          </a:solidFill>
        </p:spPr>
        <p:txBody>
          <a:bodyPr anchor="ctr"/>
          <a:lstStyle>
            <a:lvl1pPr marL="0" indent="0" algn="ctr">
              <a:buNone/>
              <a:defRPr sz="1800" baseline="0">
                <a:solidFill>
                  <a:schemeClr val="tx1"/>
                </a:solidFill>
              </a:defRPr>
            </a:lvl1pPr>
          </a:lstStyle>
          <a:p>
            <a:r>
              <a:rPr lang="en-US" dirty="0"/>
              <a:t>(image or graphic)</a:t>
            </a:r>
          </a:p>
          <a:p>
            <a:endParaRPr lang="en-US" dirty="0"/>
          </a:p>
          <a:p>
            <a:endParaRPr lang="en-US" dirty="0"/>
          </a:p>
        </p:txBody>
      </p:sp>
      <p:sp>
        <p:nvSpPr>
          <p:cNvPr id="5" name="Title 1"/>
          <p:cNvSpPr>
            <a:spLocks noGrp="1"/>
          </p:cNvSpPr>
          <p:nvPr>
            <p:ph type="title" hasCustomPrompt="1"/>
          </p:nvPr>
        </p:nvSpPr>
        <p:spPr>
          <a:xfrm>
            <a:off x="106523" y="670419"/>
            <a:ext cx="5311006" cy="841883"/>
          </a:xfrm>
          <a:prstGeom prst="rect">
            <a:avLst/>
          </a:prstGeom>
        </p:spPr>
        <p:txBody>
          <a:bodyPr/>
          <a:lstStyle>
            <a:lvl1pPr>
              <a:defRPr sz="4400" baseline="0">
                <a:solidFill>
                  <a:schemeClr val="tx1"/>
                </a:solidFill>
              </a:defRPr>
            </a:lvl1pPr>
          </a:lstStyle>
          <a:p>
            <a:r>
              <a:rPr lang="en-US" dirty="0"/>
              <a:t>Page header</a:t>
            </a:r>
          </a:p>
        </p:txBody>
      </p:sp>
      <p:sp>
        <p:nvSpPr>
          <p:cNvPr id="15" name="Text Placeholder 14"/>
          <p:cNvSpPr>
            <a:spLocks noGrp="1"/>
          </p:cNvSpPr>
          <p:nvPr>
            <p:ph type="body" sz="quarter" idx="12" hasCustomPrompt="1"/>
          </p:nvPr>
        </p:nvSpPr>
        <p:spPr>
          <a:xfrm>
            <a:off x="139700" y="3133912"/>
            <a:ext cx="5277830" cy="2460625"/>
          </a:xfrm>
          <a:prstGeom prst="rect">
            <a:avLst/>
          </a:prstGeom>
        </p:spPr>
        <p:txBody>
          <a:bodyPr/>
          <a:lstStyle>
            <a:lvl1pPr marL="0" indent="0">
              <a:buNone/>
              <a:defRPr sz="1600"/>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feugiat</a:t>
            </a:r>
            <a:r>
              <a:rPr lang="en-US" dirty="0"/>
              <a:t> </a:t>
            </a:r>
            <a:r>
              <a:rPr lang="en-US" dirty="0" err="1"/>
              <a:t>vel</a:t>
            </a:r>
            <a:r>
              <a:rPr lang="en-US" dirty="0"/>
              <a:t> lacus </a:t>
            </a:r>
            <a:r>
              <a:rPr lang="en-US" dirty="0" err="1"/>
              <a:t>ut</a:t>
            </a:r>
            <a:r>
              <a:rPr lang="en-US" dirty="0"/>
              <a:t> </a:t>
            </a:r>
            <a:r>
              <a:rPr lang="en-US" dirty="0" err="1"/>
              <a:t>venenatis</a:t>
            </a:r>
            <a:r>
              <a:rPr lang="en-US" dirty="0"/>
              <a:t>. Nam </a:t>
            </a:r>
            <a:r>
              <a:rPr lang="en-US" dirty="0" err="1"/>
              <a:t>urna</a:t>
            </a:r>
            <a:r>
              <a:rPr lang="en-US" dirty="0"/>
              <a:t> </a:t>
            </a:r>
            <a:r>
              <a:rPr lang="en-US" dirty="0" err="1"/>
              <a:t>arcu</a:t>
            </a:r>
            <a:r>
              <a:rPr lang="en-US" dirty="0"/>
              <a:t>, </a:t>
            </a:r>
            <a:r>
              <a:rPr lang="en-US" dirty="0" err="1"/>
              <a:t>scelerisque</a:t>
            </a:r>
            <a:r>
              <a:rPr lang="en-US" dirty="0"/>
              <a:t> in </a:t>
            </a:r>
            <a:r>
              <a:rPr lang="en-US" dirty="0" err="1"/>
              <a:t>felis</a:t>
            </a:r>
            <a:r>
              <a:rPr lang="en-US" dirty="0"/>
              <a:t> in, </a:t>
            </a:r>
            <a:r>
              <a:rPr lang="en-US" dirty="0" err="1"/>
              <a:t>lobortis</a:t>
            </a:r>
            <a:r>
              <a:rPr lang="en-US" dirty="0"/>
              <a:t> </a:t>
            </a:r>
            <a:r>
              <a:rPr lang="en-US" dirty="0" err="1"/>
              <a:t>tempor</a:t>
            </a:r>
            <a:r>
              <a:rPr lang="en-US" dirty="0"/>
              <a:t> </a:t>
            </a:r>
            <a:r>
              <a:rPr lang="en-US" dirty="0" err="1"/>
              <a:t>eros</a:t>
            </a:r>
            <a:r>
              <a:rPr lang="en-US" dirty="0"/>
              <a:t>. In </a:t>
            </a:r>
            <a:r>
              <a:rPr lang="en-US" dirty="0" err="1"/>
              <a:t>nec</a:t>
            </a:r>
            <a:r>
              <a:rPr lang="en-US" dirty="0"/>
              <a:t> </a:t>
            </a:r>
            <a:r>
              <a:rPr lang="en-US" dirty="0" err="1"/>
              <a:t>arcu</a:t>
            </a:r>
            <a:r>
              <a:rPr lang="en-US" dirty="0"/>
              <a:t> </a:t>
            </a:r>
            <a:r>
              <a:rPr lang="en-US" dirty="0" err="1"/>
              <a:t>purus</a:t>
            </a:r>
            <a:r>
              <a:rPr lang="en-US" dirty="0"/>
              <a:t>. </a:t>
            </a:r>
            <a:r>
              <a:rPr lang="en-US" dirty="0" err="1"/>
              <a:t>Etiam</a:t>
            </a:r>
            <a:r>
              <a:rPr lang="en-US" dirty="0"/>
              <a:t> id </a:t>
            </a:r>
            <a:r>
              <a:rPr lang="en-US" dirty="0" err="1"/>
              <a:t>laoreet</a:t>
            </a:r>
            <a:r>
              <a:rPr lang="en-US" dirty="0"/>
              <a:t> dolor. Nam </a:t>
            </a:r>
            <a:r>
              <a:rPr lang="en-US" dirty="0" err="1"/>
              <a:t>congue</a:t>
            </a:r>
            <a:r>
              <a:rPr lang="en-US" dirty="0"/>
              <a:t> </a:t>
            </a:r>
            <a:r>
              <a:rPr lang="en-US" dirty="0" err="1"/>
              <a:t>quis</a:t>
            </a:r>
            <a:r>
              <a:rPr lang="en-US" dirty="0"/>
              <a:t> quam </a:t>
            </a:r>
            <a:r>
              <a:rPr lang="en-US" dirty="0" err="1"/>
              <a:t>quis</a:t>
            </a:r>
            <a:r>
              <a:rPr lang="en-US" dirty="0"/>
              <a:t> </a:t>
            </a:r>
            <a:r>
              <a:rPr lang="en-US" dirty="0" err="1"/>
              <a:t>vehicula</a:t>
            </a:r>
            <a:r>
              <a:rPr lang="en-US" dirty="0"/>
              <a:t>. </a:t>
            </a:r>
            <a:r>
              <a:rPr lang="en-US" dirty="0" err="1"/>
              <a:t>Donec</a:t>
            </a:r>
            <a:r>
              <a:rPr lang="en-US" dirty="0"/>
              <a:t> </a:t>
            </a:r>
            <a:r>
              <a:rPr lang="en-US" dirty="0" err="1"/>
              <a:t>mollis</a:t>
            </a:r>
            <a:r>
              <a:rPr lang="en-US" dirty="0"/>
              <a:t> </a:t>
            </a:r>
            <a:r>
              <a:rPr lang="en-US" dirty="0" err="1"/>
              <a:t>augue</a:t>
            </a:r>
            <a:r>
              <a:rPr lang="en-US" dirty="0"/>
              <a:t> </a:t>
            </a:r>
            <a:r>
              <a:rPr lang="en-US" dirty="0" err="1"/>
              <a:t>lectus</a:t>
            </a:r>
            <a:r>
              <a:rPr lang="en-US" dirty="0"/>
              <a:t>, non </a:t>
            </a:r>
            <a:r>
              <a:rPr lang="en-US" dirty="0" err="1"/>
              <a:t>lobortis</a:t>
            </a:r>
            <a:r>
              <a:rPr lang="en-US" dirty="0"/>
              <a:t> </a:t>
            </a:r>
            <a:r>
              <a:rPr lang="en-US" dirty="0" err="1"/>
              <a:t>sapien</a:t>
            </a:r>
            <a:r>
              <a:rPr lang="en-US" dirty="0"/>
              <a:t> tempus a. </a:t>
            </a:r>
            <a:r>
              <a:rPr lang="en-US" dirty="0" err="1"/>
              <a:t>Nullam</a:t>
            </a:r>
            <a:r>
              <a:rPr lang="en-US" dirty="0"/>
              <a:t> et </a:t>
            </a:r>
            <a:r>
              <a:rPr lang="en-US" dirty="0" err="1"/>
              <a:t>rhoncus</a:t>
            </a:r>
            <a:r>
              <a:rPr lang="en-US" dirty="0"/>
              <a:t> </a:t>
            </a:r>
            <a:r>
              <a:rPr lang="en-US" dirty="0" err="1"/>
              <a:t>sapien</a:t>
            </a:r>
            <a:r>
              <a:rPr lang="en-US" dirty="0"/>
              <a:t>. </a:t>
            </a:r>
            <a:r>
              <a:rPr lang="en-US" dirty="0" err="1"/>
              <a:t>Aliquam</a:t>
            </a:r>
            <a:r>
              <a:rPr lang="en-US" dirty="0"/>
              <a:t> </a:t>
            </a:r>
            <a:r>
              <a:rPr lang="en-US" dirty="0" err="1"/>
              <a:t>sollicitudin</a:t>
            </a:r>
            <a:r>
              <a:rPr lang="en-US" dirty="0"/>
              <a:t> </a:t>
            </a:r>
            <a:r>
              <a:rPr lang="en-US" dirty="0" err="1"/>
              <a:t>mattis</a:t>
            </a:r>
            <a:r>
              <a:rPr lang="en-US" dirty="0"/>
              <a:t> </a:t>
            </a:r>
            <a:r>
              <a:rPr lang="en-US" dirty="0" err="1"/>
              <a:t>enim</a:t>
            </a:r>
            <a:r>
              <a:rPr lang="en-US" dirty="0"/>
              <a:t> </a:t>
            </a:r>
            <a:r>
              <a:rPr lang="en-US" dirty="0" err="1"/>
              <a:t>imperdiet</a:t>
            </a:r>
            <a:r>
              <a:rPr lang="en-US" dirty="0"/>
              <a:t> </a:t>
            </a:r>
            <a:r>
              <a:rPr lang="en-US" dirty="0" err="1"/>
              <a:t>porttitor</a:t>
            </a:r>
            <a:r>
              <a:rPr lang="en-US" dirty="0"/>
              <a:t>. </a:t>
            </a:r>
            <a:r>
              <a:rPr lang="en-US" dirty="0" err="1"/>
              <a:t>Sed</a:t>
            </a:r>
            <a:r>
              <a:rPr lang="en-US" dirty="0"/>
              <a:t> ac </a:t>
            </a:r>
            <a:r>
              <a:rPr lang="en-US" dirty="0" err="1"/>
              <a:t>viverra</a:t>
            </a:r>
            <a:r>
              <a:rPr lang="en-US" dirty="0"/>
              <a:t> mi. </a:t>
            </a:r>
            <a:r>
              <a:rPr lang="en-US" dirty="0" err="1"/>
              <a:t>Phasellus</a:t>
            </a:r>
            <a:r>
              <a:rPr lang="en-US" dirty="0"/>
              <a:t> </a:t>
            </a:r>
            <a:r>
              <a:rPr lang="en-US" dirty="0" err="1"/>
              <a:t>mauris</a:t>
            </a:r>
            <a:r>
              <a:rPr lang="en-US" dirty="0"/>
              <a:t> </a:t>
            </a:r>
            <a:r>
              <a:rPr lang="en-US" dirty="0" err="1"/>
              <a:t>eros</a:t>
            </a:r>
            <a:r>
              <a:rPr lang="en-US" dirty="0"/>
              <a:t>.</a:t>
            </a:r>
          </a:p>
          <a:p>
            <a:pPr lvl="0"/>
            <a:endParaRPr lang="en-US" dirty="0"/>
          </a:p>
          <a:p>
            <a:pPr lvl="0"/>
            <a:endParaRPr lang="en-US" dirty="0"/>
          </a:p>
        </p:txBody>
      </p:sp>
      <p:sp>
        <p:nvSpPr>
          <p:cNvPr id="17" name="Text Placeholder 16"/>
          <p:cNvSpPr>
            <a:spLocks noGrp="1"/>
          </p:cNvSpPr>
          <p:nvPr>
            <p:ph type="body" sz="quarter" idx="13" hasCustomPrompt="1"/>
          </p:nvPr>
        </p:nvSpPr>
        <p:spPr>
          <a:xfrm>
            <a:off x="139699" y="1976438"/>
            <a:ext cx="5277830" cy="1103312"/>
          </a:xfrm>
          <a:prstGeom prst="rect">
            <a:avLst/>
          </a:prstGeom>
        </p:spPr>
        <p:txBody>
          <a:bodyPr/>
          <a:lstStyle>
            <a:lvl1pPr marL="0" indent="0">
              <a:buNone/>
              <a:defRPr sz="2600"/>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feugiat</a:t>
            </a:r>
            <a:r>
              <a:rPr lang="en-US" dirty="0"/>
              <a:t> </a:t>
            </a:r>
            <a:r>
              <a:rPr lang="en-US" dirty="0" err="1"/>
              <a:t>vel</a:t>
            </a:r>
            <a:r>
              <a:rPr lang="en-US" dirty="0"/>
              <a:t> lacus </a:t>
            </a:r>
            <a:r>
              <a:rPr lang="en-US" dirty="0" err="1"/>
              <a:t>ut</a:t>
            </a:r>
            <a:r>
              <a:rPr lang="en-US" dirty="0"/>
              <a:t> </a:t>
            </a:r>
            <a:r>
              <a:rPr lang="en-US" dirty="0" err="1"/>
              <a:t>venenatis</a:t>
            </a:r>
            <a:r>
              <a:rPr lang="en-US" dirty="0"/>
              <a:t>.</a:t>
            </a:r>
          </a:p>
        </p:txBody>
      </p:sp>
    </p:spTree>
    <p:extLst>
      <p:ext uri="{BB962C8B-B14F-4D97-AF65-F5344CB8AC3E}">
        <p14:creationId xmlns:p14="http://schemas.microsoft.com/office/powerpoint/2010/main" val="3524386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 Bullets and Tab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106523" y="670419"/>
            <a:ext cx="5311006" cy="841883"/>
          </a:xfrm>
          <a:prstGeom prst="rect">
            <a:avLst/>
          </a:prstGeom>
        </p:spPr>
        <p:txBody>
          <a:bodyPr/>
          <a:lstStyle>
            <a:lvl1pPr>
              <a:defRPr sz="4400" baseline="0">
                <a:solidFill>
                  <a:schemeClr val="tx1"/>
                </a:solidFill>
              </a:defRPr>
            </a:lvl1pPr>
          </a:lstStyle>
          <a:p>
            <a:r>
              <a:rPr lang="en-US" dirty="0"/>
              <a:t>Page header</a:t>
            </a:r>
          </a:p>
        </p:txBody>
      </p:sp>
      <p:sp>
        <p:nvSpPr>
          <p:cNvPr id="3" name="Text Placeholder 2"/>
          <p:cNvSpPr>
            <a:spLocks noGrp="1"/>
          </p:cNvSpPr>
          <p:nvPr>
            <p:ph type="body" sz="quarter" idx="10" hasCustomPrompt="1"/>
          </p:nvPr>
        </p:nvSpPr>
        <p:spPr>
          <a:xfrm>
            <a:off x="6837363" y="1892558"/>
            <a:ext cx="3730625" cy="2935287"/>
          </a:xfrm>
          <a:prstGeom prst="rect">
            <a:avLst/>
          </a:prstGeom>
        </p:spPr>
        <p:txBody>
          <a:bodyPr anchor="ctr"/>
          <a:lstStyle>
            <a:lvl1pPr marL="0" indent="0" algn="ctr">
              <a:buFont typeface="+mj-lt"/>
              <a:buNone/>
              <a:defRPr baseline="0"/>
            </a:lvl1pPr>
          </a:lstStyle>
          <a:p>
            <a:pPr marL="228600" marR="0" lvl="0" indent="-228600" algn="l" defTabSz="914400" rtl="0" eaLnBrk="1" fontAlgn="auto" latinLnBrk="0" hangingPunct="1">
              <a:lnSpc>
                <a:spcPct val="90000"/>
              </a:lnSpc>
              <a:spcBef>
                <a:spcPts val="1000"/>
              </a:spcBef>
              <a:spcAft>
                <a:spcPts val="0"/>
              </a:spcAft>
              <a:buClrTx/>
              <a:buSzTx/>
              <a:tabLst/>
              <a:defRPr/>
            </a:pPr>
            <a:r>
              <a:rPr lang="en-US" dirty="0"/>
              <a:t>Copy &amp; Paste Table</a:t>
            </a:r>
          </a:p>
        </p:txBody>
      </p:sp>
    </p:spTree>
    <p:extLst>
      <p:ext uri="{BB962C8B-B14F-4D97-AF65-F5344CB8AC3E}">
        <p14:creationId xmlns:p14="http://schemas.microsoft.com/office/powerpoint/2010/main" val="39547599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End Card v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17548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End Card V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5204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6" indent="0" algn="ctr">
              <a:buNone/>
              <a:defRPr sz="2000"/>
            </a:lvl2pPr>
            <a:lvl3pPr marL="914411" indent="0" algn="ctr">
              <a:buNone/>
              <a:defRPr sz="1800"/>
            </a:lvl3pPr>
            <a:lvl4pPr marL="1371617" indent="0" algn="ctr">
              <a:buNone/>
              <a:defRPr sz="1600"/>
            </a:lvl4pPr>
            <a:lvl5pPr marL="1828823" indent="0" algn="ctr">
              <a:buNone/>
              <a:defRPr sz="1600"/>
            </a:lvl5pPr>
            <a:lvl6pPr marL="2286029" indent="0" algn="ctr">
              <a:buNone/>
              <a:defRPr sz="1600"/>
            </a:lvl6pPr>
            <a:lvl7pPr marL="2743234" indent="0" algn="ctr">
              <a:buNone/>
              <a:defRPr sz="1600"/>
            </a:lvl7pPr>
            <a:lvl8pPr marL="3200440" indent="0" algn="ctr">
              <a:buNone/>
              <a:defRPr sz="1600"/>
            </a:lvl8pPr>
            <a:lvl9pPr marL="3657646"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7988167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25A78E8-2B42-40DD-8602-604D2F71EC9C}" type="datetimeFigureOut">
              <a:rPr lang="en-US" smtClean="0"/>
              <a:t>10/10/2017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164282-434E-41D4-9582-783D542A7B68}" type="slidenum">
              <a:rPr lang="en-US" smtClean="0"/>
              <a:pPr/>
              <a:t>‹#›</a:t>
            </a:fld>
            <a:endParaRPr lang="en-US"/>
          </a:p>
        </p:txBody>
      </p:sp>
    </p:spTree>
    <p:extLst>
      <p:ext uri="{BB962C8B-B14F-4D97-AF65-F5344CB8AC3E}">
        <p14:creationId xmlns:p14="http://schemas.microsoft.com/office/powerpoint/2010/main" val="14938864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5A78E8-2B42-40DD-8602-604D2F71EC9C}" type="datetimeFigureOut">
              <a:rPr lang="en-US" smtClean="0"/>
              <a:t>10/10/2017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164282-434E-41D4-9582-783D542A7B68}" type="slidenum">
              <a:rPr lang="en-US" smtClean="0"/>
              <a:pPr/>
              <a:t>‹#›</a:t>
            </a:fld>
            <a:endParaRPr lang="en-US"/>
          </a:p>
        </p:txBody>
      </p:sp>
    </p:spTree>
    <p:extLst>
      <p:ext uri="{BB962C8B-B14F-4D97-AF65-F5344CB8AC3E}">
        <p14:creationId xmlns:p14="http://schemas.microsoft.com/office/powerpoint/2010/main" val="3306302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6" name="Title 5"/>
          <p:cNvSpPr>
            <a:spLocks noGrp="1"/>
          </p:cNvSpPr>
          <p:nvPr>
            <p:ph type="title"/>
          </p:nvPr>
        </p:nvSpPr>
        <p:spPr>
          <a:xfrm>
            <a:off x="838202" y="822754"/>
            <a:ext cx="10515600" cy="867935"/>
          </a:xfrm>
          <a:prstGeom prst="rect">
            <a:avLst/>
          </a:prstGeom>
        </p:spPr>
        <p:txBody>
          <a:bodyPr/>
          <a:lstStyle/>
          <a:p>
            <a:r>
              <a:rPr lang="en-US"/>
              <a:t>Click to edit Master title style</a:t>
            </a:r>
          </a:p>
        </p:txBody>
      </p:sp>
      <p:sp>
        <p:nvSpPr>
          <p:cNvPr id="7" name="Content Placeholder 6"/>
          <p:cNvSpPr>
            <a:spLocks noGrp="1"/>
          </p:cNvSpPr>
          <p:nvPr>
            <p:ph sz="quarter" idx="10"/>
          </p:nvPr>
        </p:nvSpPr>
        <p:spPr>
          <a:xfrm>
            <a:off x="269239" y="1190735"/>
            <a:ext cx="11653523" cy="2210795"/>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558522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81000" y="209677"/>
            <a:ext cx="10515600" cy="530987"/>
          </a:xfrm>
          <a:prstGeom prst="rect">
            <a:avLst/>
          </a:prstGeom>
        </p:spPr>
        <p:txBody>
          <a:bodyPr/>
          <a:lstStyle>
            <a:lvl1pPr>
              <a:defRPr sz="3600"/>
            </a:lvl1pPr>
          </a:lstStyle>
          <a:p>
            <a:r>
              <a:rPr lang="en-US"/>
              <a:t>Click to edit Master title style</a:t>
            </a:r>
          </a:p>
        </p:txBody>
      </p:sp>
      <p:cxnSp>
        <p:nvCxnSpPr>
          <p:cNvPr id="4" name="Straight Connector 3"/>
          <p:cNvCxnSpPr/>
          <p:nvPr userDrawn="1"/>
        </p:nvCxnSpPr>
        <p:spPr>
          <a:xfrm>
            <a:off x="381000" y="740664"/>
            <a:ext cx="113690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63929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Title">
    <p:bg>
      <p:bgPr>
        <a:solidFill>
          <a:schemeClr val="tx1"/>
        </a:solidFill>
        <a:effectLst/>
      </p:bgPr>
    </p:bg>
    <p:spTree>
      <p:nvGrpSpPr>
        <p:cNvPr id="1" name=""/>
        <p:cNvGrpSpPr/>
        <p:nvPr/>
      </p:nvGrpSpPr>
      <p:grpSpPr>
        <a:xfrm>
          <a:off x="0" y="0"/>
          <a:ext cx="0" cy="0"/>
          <a:chOff x="0" y="0"/>
          <a:chExt cx="0" cy="0"/>
        </a:xfrm>
      </p:grpSpPr>
      <p:sp>
        <p:nvSpPr>
          <p:cNvPr id="8" name="Footer Placeholder 3"/>
          <p:cNvSpPr>
            <a:spLocks noGrp="1"/>
          </p:cNvSpPr>
          <p:nvPr>
            <p:ph type="ftr" sz="quarter" idx="3"/>
          </p:nvPr>
        </p:nvSpPr>
        <p:spPr>
          <a:xfrm>
            <a:off x="2048933" y="6486172"/>
            <a:ext cx="4927601" cy="365125"/>
          </a:xfrm>
          <a:prstGeom prst="rect">
            <a:avLst/>
          </a:prstGeom>
        </p:spPr>
        <p:txBody>
          <a:bodyPr anchor="ctr"/>
          <a:lstStyle>
            <a:lvl1pPr algn="l">
              <a:defRPr sz="933">
                <a:solidFill>
                  <a:srgbClr val="FFFFFF"/>
                </a:solidFill>
                <a:latin typeface="Segoe UI Semibold"/>
                <a:cs typeface="Segoe UI Semibold"/>
              </a:defRPr>
            </a:lvl1pPr>
          </a:lstStyle>
          <a:p>
            <a:endParaRPr lang="en-US" dirty="0"/>
          </a:p>
        </p:txBody>
      </p:sp>
      <p:pic>
        <p:nvPicPr>
          <p:cNvPr id="11" name="Picture 10"/>
          <p:cNvPicPr>
            <a:picLocks noChangeAspect="1"/>
          </p:cNvPicPr>
          <p:nvPr userDrawn="1"/>
        </p:nvPicPr>
        <p:blipFill>
          <a:blip r:embed="rId2"/>
          <a:stretch>
            <a:fillRect/>
          </a:stretch>
        </p:blipFill>
        <p:spPr>
          <a:xfrm>
            <a:off x="601134" y="6541924"/>
            <a:ext cx="1417751" cy="253761"/>
          </a:xfrm>
          <a:prstGeom prst="rect">
            <a:avLst/>
          </a:prstGeom>
        </p:spPr>
      </p:pic>
      <p:sp>
        <p:nvSpPr>
          <p:cNvPr id="7" name="Rectangle 6"/>
          <p:cNvSpPr/>
          <p:nvPr userDrawn="1"/>
        </p:nvSpPr>
        <p:spPr>
          <a:xfrm>
            <a:off x="0" y="1"/>
            <a:ext cx="12192000" cy="6857999"/>
          </a:xfrm>
          <a:prstGeom prst="rect">
            <a:avLst/>
          </a:prstGeom>
          <a:solidFill>
            <a:srgbClr val="3C1B6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6" name="Rectangle 5"/>
          <p:cNvSpPr/>
          <p:nvPr userDrawn="1"/>
        </p:nvSpPr>
        <p:spPr>
          <a:xfrm>
            <a:off x="0" y="6175024"/>
            <a:ext cx="12192000" cy="682977"/>
          </a:xfrm>
          <a:prstGeom prst="rect">
            <a:avLst/>
          </a:prstGeom>
          <a:solidFill>
            <a:srgbClr val="BBD12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a:blip r:embed="rId3"/>
          <a:stretch>
            <a:fillRect/>
          </a:stretch>
        </p:blipFill>
        <p:spPr>
          <a:xfrm>
            <a:off x="10001962" y="6266129"/>
            <a:ext cx="1873957" cy="518265"/>
          </a:xfrm>
          <a:prstGeom prst="rect">
            <a:avLst/>
          </a:prstGeom>
        </p:spPr>
      </p:pic>
    </p:spTree>
    <p:extLst>
      <p:ext uri="{BB962C8B-B14F-4D97-AF65-F5344CB8AC3E}">
        <p14:creationId xmlns:p14="http://schemas.microsoft.com/office/powerpoint/2010/main" val="1849406678"/>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resentation Title v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00584" y="2422224"/>
            <a:ext cx="4572000" cy="610801"/>
          </a:xfrm>
          <a:prstGeom prst="rect">
            <a:avLst/>
          </a:prstGeom>
        </p:spPr>
        <p:txBody>
          <a:bodyPr/>
          <a:lstStyle>
            <a:lvl1pPr marL="0" indent="0">
              <a:buNone/>
              <a:defRPr sz="4000" b="0">
                <a:solidFill>
                  <a:schemeClr val="tx1"/>
                </a:solidFill>
                <a:latin typeface="+mj-lt"/>
              </a:defRPr>
            </a:lvl1pPr>
          </a:lstStyle>
          <a:p>
            <a:pPr lvl="0"/>
            <a:r>
              <a:rPr lang="en-US" dirty="0"/>
              <a:t>Presentation title</a:t>
            </a:r>
          </a:p>
        </p:txBody>
      </p:sp>
      <p:sp>
        <p:nvSpPr>
          <p:cNvPr id="11" name="Text Placeholder 10"/>
          <p:cNvSpPr>
            <a:spLocks noGrp="1"/>
          </p:cNvSpPr>
          <p:nvPr>
            <p:ph type="body" sz="quarter" idx="11" hasCustomPrompt="1"/>
          </p:nvPr>
        </p:nvSpPr>
        <p:spPr>
          <a:xfrm>
            <a:off x="128016" y="3059990"/>
            <a:ext cx="4572000" cy="487680"/>
          </a:xfrm>
          <a:prstGeom prst="rect">
            <a:avLst/>
          </a:prstGeom>
        </p:spPr>
        <p:txBody>
          <a:bodyPr/>
          <a:lstStyle>
            <a:lvl1pPr marL="0" indent="0">
              <a:buNone/>
              <a:defRPr sz="2400">
                <a:solidFill>
                  <a:schemeClr val="tx1"/>
                </a:solidFill>
              </a:defRPr>
            </a:lvl1pPr>
          </a:lstStyle>
          <a:p>
            <a:pPr lvl="0"/>
            <a:r>
              <a:rPr lang="en-US" dirty="0"/>
              <a:t>Subtitle text</a:t>
            </a:r>
          </a:p>
        </p:txBody>
      </p:sp>
    </p:spTree>
    <p:extLst>
      <p:ext uri="{BB962C8B-B14F-4D97-AF65-F5344CB8AC3E}">
        <p14:creationId xmlns:p14="http://schemas.microsoft.com/office/powerpoint/2010/main" val="312201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v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31719" y="2422224"/>
            <a:ext cx="4572000" cy="610801"/>
          </a:xfrm>
          <a:prstGeom prst="rect">
            <a:avLst/>
          </a:prstGeom>
        </p:spPr>
        <p:txBody>
          <a:bodyPr/>
          <a:lstStyle>
            <a:lvl1pPr marL="0" indent="0">
              <a:buNone/>
              <a:defRPr sz="4000" b="0">
                <a:solidFill>
                  <a:schemeClr val="tx1">
                    <a:lumMod val="50000"/>
                  </a:schemeClr>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3594" y="3059990"/>
            <a:ext cx="4572000" cy="487680"/>
          </a:xfrm>
          <a:prstGeom prst="rect">
            <a:avLst/>
          </a:prstGeom>
        </p:spPr>
        <p:txBody>
          <a:bodyPr/>
          <a:lstStyle>
            <a:lvl1pPr marL="0" indent="0">
              <a:buNone/>
              <a:defRPr sz="2400">
                <a:solidFill>
                  <a:schemeClr val="tx1">
                    <a:lumMod val="50000"/>
                  </a:schemeClr>
                </a:solidFill>
              </a:defRPr>
            </a:lvl1pPr>
          </a:lstStyle>
          <a:p>
            <a:pPr lvl="0"/>
            <a:r>
              <a:rPr lang="en-US" dirty="0"/>
              <a:t>Subtitle text</a:t>
            </a:r>
          </a:p>
        </p:txBody>
      </p:sp>
    </p:spTree>
    <p:extLst>
      <p:ext uri="{BB962C8B-B14F-4D97-AF65-F5344CB8AC3E}">
        <p14:creationId xmlns:p14="http://schemas.microsoft.com/office/powerpoint/2010/main" val="3999558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Title v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tx1"/>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tx1"/>
                </a:solidFill>
              </a:defRPr>
            </a:lvl1pPr>
          </a:lstStyle>
          <a:p>
            <a:pPr lvl="0"/>
            <a:r>
              <a:rPr lang="en-US" dirty="0"/>
              <a:t>Subtitle text</a:t>
            </a:r>
          </a:p>
        </p:txBody>
      </p:sp>
    </p:spTree>
    <p:extLst>
      <p:ext uri="{BB962C8B-B14F-4D97-AF65-F5344CB8AC3E}">
        <p14:creationId xmlns:p14="http://schemas.microsoft.com/office/powerpoint/2010/main" val="4059194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Title v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tx1">
                    <a:lumMod val="50000"/>
                  </a:schemeClr>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tx1">
                    <a:lumMod val="50000"/>
                  </a:schemeClr>
                </a:solidFill>
              </a:defRPr>
            </a:lvl1pPr>
          </a:lstStyle>
          <a:p>
            <a:pPr lvl="0"/>
            <a:r>
              <a:rPr lang="en-US" dirty="0"/>
              <a:t>Subtitle text</a:t>
            </a:r>
          </a:p>
        </p:txBody>
      </p:sp>
    </p:spTree>
    <p:extLst>
      <p:ext uri="{BB962C8B-B14F-4D97-AF65-F5344CB8AC3E}">
        <p14:creationId xmlns:p14="http://schemas.microsoft.com/office/powerpoint/2010/main" val="3356083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Title v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tx1"/>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tx1"/>
                </a:solidFill>
              </a:defRPr>
            </a:lvl1pPr>
          </a:lstStyle>
          <a:p>
            <a:pPr lvl="0"/>
            <a:r>
              <a:rPr lang="en-US" dirty="0"/>
              <a:t>Subtitle text</a:t>
            </a:r>
          </a:p>
        </p:txBody>
      </p:sp>
    </p:spTree>
    <p:extLst>
      <p:ext uri="{BB962C8B-B14F-4D97-AF65-F5344CB8AC3E}">
        <p14:creationId xmlns:p14="http://schemas.microsoft.com/office/powerpoint/2010/main" val="929025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Title v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bg1"/>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bg1"/>
                </a:solidFill>
              </a:defRPr>
            </a:lvl1pPr>
          </a:lstStyle>
          <a:p>
            <a:pPr lvl="0"/>
            <a:r>
              <a:rPr lang="en-US" dirty="0"/>
              <a:t>Subtitle text</a:t>
            </a:r>
          </a:p>
        </p:txBody>
      </p:sp>
    </p:spTree>
    <p:extLst>
      <p:ext uri="{BB962C8B-B14F-4D97-AF65-F5344CB8AC3E}">
        <p14:creationId xmlns:p14="http://schemas.microsoft.com/office/powerpoint/2010/main" val="444300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v6">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tx1"/>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tx1"/>
                </a:solidFill>
              </a:defRPr>
            </a:lvl1pPr>
          </a:lstStyle>
          <a:p>
            <a:pPr lvl="0"/>
            <a:r>
              <a:rPr lang="en-US" dirty="0"/>
              <a:t>Subtitle text</a:t>
            </a:r>
          </a:p>
        </p:txBody>
      </p:sp>
    </p:spTree>
    <p:extLst>
      <p:ext uri="{BB962C8B-B14F-4D97-AF65-F5344CB8AC3E}">
        <p14:creationId xmlns:p14="http://schemas.microsoft.com/office/powerpoint/2010/main" val="2733382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Header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6522" y="670419"/>
            <a:ext cx="6877529" cy="841883"/>
          </a:xfrm>
          <a:prstGeom prst="rect">
            <a:avLst/>
          </a:prstGeom>
        </p:spPr>
        <p:txBody>
          <a:bodyPr/>
          <a:lstStyle>
            <a:lvl1pPr>
              <a:defRPr sz="4400" baseline="0">
                <a:solidFill>
                  <a:schemeClr val="tx1"/>
                </a:solidFill>
              </a:defRPr>
            </a:lvl1pPr>
          </a:lstStyle>
          <a:p>
            <a:r>
              <a:rPr lang="en-US" dirty="0"/>
              <a:t>Page header</a:t>
            </a:r>
          </a:p>
        </p:txBody>
      </p:sp>
      <p:sp>
        <p:nvSpPr>
          <p:cNvPr id="4" name="Text Placeholder 3"/>
          <p:cNvSpPr>
            <a:spLocks noGrp="1"/>
          </p:cNvSpPr>
          <p:nvPr>
            <p:ph type="body" sz="quarter" idx="10" hasCustomPrompt="1"/>
          </p:nvPr>
        </p:nvSpPr>
        <p:spPr>
          <a:xfrm>
            <a:off x="137319" y="1512302"/>
            <a:ext cx="6657891" cy="4038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a:buNone/>
              <a:tabLst/>
              <a:defRPr sz="2400">
                <a:latin typeface="+mn-lt"/>
              </a:defRPr>
            </a:lvl1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dirty="0">
                <a:solidFill>
                  <a:srgbClr val="505050"/>
                </a:solidFill>
                <a:latin typeface="Segoe UI Light" charset="0"/>
                <a:ea typeface="Segoe UI" charset="0"/>
                <a:cs typeface="Segoe UI" charset="0"/>
              </a:rPr>
              <a:t>Lorem ipsum dolor sit </a:t>
            </a:r>
            <a:r>
              <a:rPr lang="en-US" dirty="0" err="1">
                <a:solidFill>
                  <a:srgbClr val="505050"/>
                </a:solidFill>
                <a:latin typeface="Segoe UI Light" charset="0"/>
                <a:ea typeface="Segoe UI" charset="0"/>
                <a:cs typeface="Segoe UI" charset="0"/>
              </a:rPr>
              <a:t>amet</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consectetur</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adipiscing</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elit</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Sed</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feugiat</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vel</a:t>
            </a:r>
            <a:r>
              <a:rPr lang="en-US" dirty="0">
                <a:solidFill>
                  <a:srgbClr val="505050"/>
                </a:solidFill>
                <a:latin typeface="Segoe UI Light" charset="0"/>
                <a:ea typeface="Segoe UI" charset="0"/>
                <a:cs typeface="Segoe UI" charset="0"/>
              </a:rPr>
              <a:t> lacus </a:t>
            </a:r>
            <a:r>
              <a:rPr lang="en-US" dirty="0" err="1">
                <a:solidFill>
                  <a:srgbClr val="505050"/>
                </a:solidFill>
                <a:latin typeface="Segoe UI Light" charset="0"/>
                <a:ea typeface="Segoe UI" charset="0"/>
                <a:cs typeface="Segoe UI" charset="0"/>
              </a:rPr>
              <a:t>ut</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venenatis</a:t>
            </a:r>
            <a:r>
              <a:rPr lang="en-US" dirty="0">
                <a:solidFill>
                  <a:srgbClr val="505050"/>
                </a:solidFill>
                <a:latin typeface="Segoe UI Light" charset="0"/>
                <a:ea typeface="Segoe UI" charset="0"/>
                <a:cs typeface="Segoe UI" charset="0"/>
              </a:rPr>
              <a:t>. Nam </a:t>
            </a:r>
            <a:r>
              <a:rPr lang="en-US" dirty="0" err="1">
                <a:solidFill>
                  <a:srgbClr val="505050"/>
                </a:solidFill>
                <a:latin typeface="Segoe UI Light" charset="0"/>
                <a:ea typeface="Segoe UI" charset="0"/>
                <a:cs typeface="Segoe UI" charset="0"/>
              </a:rPr>
              <a:t>urna</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arcu</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scelerisque</a:t>
            </a:r>
            <a:r>
              <a:rPr lang="en-US" dirty="0">
                <a:solidFill>
                  <a:srgbClr val="505050"/>
                </a:solidFill>
                <a:latin typeface="Segoe UI Light" charset="0"/>
                <a:ea typeface="Segoe UI" charset="0"/>
                <a:cs typeface="Segoe UI" charset="0"/>
              </a:rPr>
              <a:t> in </a:t>
            </a:r>
            <a:r>
              <a:rPr lang="en-US" dirty="0" err="1">
                <a:solidFill>
                  <a:srgbClr val="505050"/>
                </a:solidFill>
                <a:latin typeface="Segoe UI Light" charset="0"/>
                <a:ea typeface="Segoe UI" charset="0"/>
                <a:cs typeface="Segoe UI" charset="0"/>
              </a:rPr>
              <a:t>felis</a:t>
            </a:r>
            <a:r>
              <a:rPr lang="en-US" dirty="0">
                <a:solidFill>
                  <a:srgbClr val="505050"/>
                </a:solidFill>
                <a:latin typeface="Segoe UI Light" charset="0"/>
                <a:ea typeface="Segoe UI" charset="0"/>
                <a:cs typeface="Segoe UI" charset="0"/>
              </a:rPr>
              <a:t> in, </a:t>
            </a:r>
            <a:r>
              <a:rPr lang="en-US" dirty="0" err="1">
                <a:solidFill>
                  <a:srgbClr val="505050"/>
                </a:solidFill>
                <a:latin typeface="Segoe UI Light" charset="0"/>
                <a:ea typeface="Segoe UI" charset="0"/>
                <a:cs typeface="Segoe UI" charset="0"/>
              </a:rPr>
              <a:t>lobortis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tempor</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eros</a:t>
            </a:r>
            <a:r>
              <a:rPr lang="en-US" dirty="0">
                <a:solidFill>
                  <a:srgbClr val="505050"/>
                </a:solidFill>
                <a:latin typeface="Segoe UI Light" charset="0"/>
                <a:ea typeface="Segoe UI" charset="0"/>
                <a:cs typeface="Segoe UI" charset="0"/>
              </a:rPr>
              <a:t>. In </a:t>
            </a:r>
            <a:r>
              <a:rPr lang="en-US" dirty="0" err="1">
                <a:solidFill>
                  <a:srgbClr val="505050"/>
                </a:solidFill>
                <a:latin typeface="Segoe UI Light" charset="0"/>
                <a:ea typeface="Segoe UI" charset="0"/>
                <a:cs typeface="Segoe UI" charset="0"/>
              </a:rPr>
              <a:t>nec</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arcu</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purus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Etiam</a:t>
            </a:r>
            <a:r>
              <a:rPr lang="en-US" dirty="0">
                <a:solidFill>
                  <a:srgbClr val="505050"/>
                </a:solidFill>
                <a:latin typeface="Segoe UI Light" charset="0"/>
                <a:ea typeface="Segoe UI" charset="0"/>
                <a:cs typeface="Segoe UI" charset="0"/>
              </a:rPr>
              <a:t> id </a:t>
            </a:r>
            <a:r>
              <a:rPr lang="en-US" dirty="0" err="1">
                <a:solidFill>
                  <a:srgbClr val="505050"/>
                </a:solidFill>
                <a:latin typeface="Segoe UI Light" charset="0"/>
                <a:ea typeface="Segoe UI" charset="0"/>
                <a:cs typeface="Segoe UI" charset="0"/>
              </a:rPr>
              <a:t>laoreet</a:t>
            </a:r>
            <a:r>
              <a:rPr lang="en-US" dirty="0">
                <a:solidFill>
                  <a:srgbClr val="505050"/>
                </a:solidFill>
                <a:latin typeface="Segoe UI Light" charset="0"/>
                <a:ea typeface="Segoe UI" charset="0"/>
                <a:cs typeface="Segoe UI" charset="0"/>
              </a:rPr>
              <a:t> dolor. Nam </a:t>
            </a:r>
            <a:r>
              <a:rPr lang="en-US" dirty="0" err="1">
                <a:solidFill>
                  <a:srgbClr val="505050"/>
                </a:solidFill>
                <a:latin typeface="Segoe UI Light" charset="0"/>
                <a:ea typeface="Segoe UI" charset="0"/>
                <a:cs typeface="Segoe UI" charset="0"/>
              </a:rPr>
              <a:t>congue</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quis</a:t>
            </a:r>
            <a:r>
              <a:rPr lang="en-US" dirty="0">
                <a:solidFill>
                  <a:srgbClr val="505050"/>
                </a:solidFill>
                <a:latin typeface="Segoe UI Light" charset="0"/>
                <a:ea typeface="Segoe UI" charset="0"/>
                <a:cs typeface="Segoe UI" charset="0"/>
              </a:rPr>
              <a:t> quam </a:t>
            </a:r>
            <a:r>
              <a:rPr lang="en-US" dirty="0" err="1">
                <a:solidFill>
                  <a:srgbClr val="505050"/>
                </a:solidFill>
                <a:latin typeface="Segoe UI Light" charset="0"/>
                <a:ea typeface="Segoe UI" charset="0"/>
                <a:cs typeface="Segoe UI" charset="0"/>
              </a:rPr>
              <a:t>quis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vehicula</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Donec</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mollis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augue</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lectus</a:t>
            </a:r>
            <a:r>
              <a:rPr lang="en-US" dirty="0">
                <a:solidFill>
                  <a:srgbClr val="505050"/>
                </a:solidFill>
                <a:latin typeface="Segoe UI Light" charset="0"/>
                <a:ea typeface="Segoe UI" charset="0"/>
                <a:cs typeface="Segoe UI" charset="0"/>
              </a:rPr>
              <a:t>, non </a:t>
            </a:r>
            <a:r>
              <a:rPr lang="en-US" dirty="0" err="1">
                <a:solidFill>
                  <a:srgbClr val="505050"/>
                </a:solidFill>
                <a:latin typeface="Segoe UI Light" charset="0"/>
                <a:ea typeface="Segoe UI" charset="0"/>
                <a:cs typeface="Segoe UI" charset="0"/>
              </a:rPr>
              <a:t>lobortis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sapien</a:t>
            </a:r>
            <a:r>
              <a:rPr lang="en-US" dirty="0">
                <a:solidFill>
                  <a:srgbClr val="505050"/>
                </a:solidFill>
                <a:latin typeface="Segoe UI Light" charset="0"/>
                <a:ea typeface="Segoe UI" charset="0"/>
                <a:cs typeface="Segoe UI" charset="0"/>
              </a:rPr>
              <a:t> tempus a. </a:t>
            </a:r>
            <a:r>
              <a:rPr lang="en-US" dirty="0" err="1">
                <a:solidFill>
                  <a:srgbClr val="505050"/>
                </a:solidFill>
                <a:latin typeface="Segoe UI Light" charset="0"/>
                <a:ea typeface="Segoe UI" charset="0"/>
                <a:cs typeface="Segoe UI" charset="0"/>
              </a:rPr>
              <a:t>Nullam</a:t>
            </a:r>
            <a:r>
              <a:rPr lang="en-US" dirty="0">
                <a:solidFill>
                  <a:srgbClr val="505050"/>
                </a:solidFill>
                <a:latin typeface="Segoe UI Light" charset="0"/>
                <a:ea typeface="Segoe UI" charset="0"/>
                <a:cs typeface="Segoe UI" charset="0"/>
              </a:rPr>
              <a:t> et </a:t>
            </a:r>
            <a:r>
              <a:rPr lang="en-US" dirty="0" err="1">
                <a:solidFill>
                  <a:srgbClr val="505050"/>
                </a:solidFill>
                <a:latin typeface="Segoe UI Light" charset="0"/>
                <a:ea typeface="Segoe UI" charset="0"/>
                <a:cs typeface="Segoe UI" charset="0"/>
              </a:rPr>
              <a:t>rhoncus</a:t>
            </a:r>
            <a:r>
              <a:rPr lang="en-US" dirty="0">
                <a:solidFill>
                  <a:srgbClr val="505050"/>
                </a:solidFill>
                <a:latin typeface="Segoe UI Light" charset="0"/>
                <a:ea typeface="Segoe UI" charset="0"/>
                <a:cs typeface="Segoe UI" charset="0"/>
              </a:rPr>
              <a:t>.</a:t>
            </a:r>
          </a:p>
        </p:txBody>
      </p:sp>
    </p:spTree>
    <p:extLst>
      <p:ext uri="{BB962C8B-B14F-4D97-AF65-F5344CB8AC3E}">
        <p14:creationId xmlns:p14="http://schemas.microsoft.com/office/powerpoint/2010/main" val="4207171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1">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224181"/>
      </p:ext>
    </p:extLst>
  </p:cSld>
  <p:clrMap bg1="lt1" tx1="dk1" bg2="lt2" tx2="dk2" accent1="accent1" accent2="accent2" accent3="accent3" accent4="accent4" accent5="accent5" accent6="accent6" hlink="hlink" folHlink="folHlink"/>
  <p:sldLayoutIdLst>
    <p:sldLayoutId id="2147483987" r:id="rId1"/>
    <p:sldLayoutId id="2147483988" r:id="rId2"/>
    <p:sldLayoutId id="2147483989" r:id="rId3"/>
    <p:sldLayoutId id="2147483990" r:id="rId4"/>
    <p:sldLayoutId id="2147483991" r:id="rId5"/>
    <p:sldLayoutId id="2147483992" r:id="rId6"/>
    <p:sldLayoutId id="2147483993" r:id="rId7"/>
    <p:sldLayoutId id="2147483994" r:id="rId8"/>
    <p:sldLayoutId id="2147483995" r:id="rId9"/>
    <p:sldLayoutId id="2147483996" r:id="rId10"/>
    <p:sldLayoutId id="2147483997" r:id="rId11"/>
    <p:sldLayoutId id="2147483998" r:id="rId12"/>
    <p:sldLayoutId id="2147483999" r:id="rId13"/>
    <p:sldLayoutId id="2147484000" r:id="rId14"/>
    <p:sldLayoutId id="2147484001" r:id="rId15"/>
    <p:sldLayoutId id="2147484003" r:id="rId16"/>
    <p:sldLayoutId id="2147483830" r:id="rId17"/>
    <p:sldLayoutId id="2147484004" r:id="rId18"/>
    <p:sldLayoutId id="214748400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8.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4.xml"/><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28016" y="1822149"/>
            <a:ext cx="4572000" cy="610801"/>
          </a:xfrm>
        </p:spPr>
        <p:txBody>
          <a:bodyPr/>
          <a:lstStyle/>
          <a:p>
            <a:r>
              <a:rPr lang="en-CA" dirty="0"/>
              <a:t>The Machine Learning Challenge</a:t>
            </a:r>
          </a:p>
          <a:p>
            <a:endParaRPr lang="en-CA" dirty="0"/>
          </a:p>
        </p:txBody>
      </p:sp>
      <p:sp>
        <p:nvSpPr>
          <p:cNvPr id="3" name="Text Placeholder 2"/>
          <p:cNvSpPr>
            <a:spLocks noGrp="1"/>
          </p:cNvSpPr>
          <p:nvPr>
            <p:ph type="body" sz="quarter" idx="11"/>
          </p:nvPr>
        </p:nvSpPr>
        <p:spPr>
          <a:xfrm>
            <a:off x="128016" y="3059990"/>
            <a:ext cx="4572000" cy="487680"/>
          </a:xfrm>
        </p:spPr>
        <p:txBody>
          <a:bodyPr/>
          <a:lstStyle/>
          <a:p>
            <a:r>
              <a:rPr lang="en-CA" dirty="0"/>
              <a:t>&lt;Name&gt;</a:t>
            </a:r>
          </a:p>
        </p:txBody>
      </p:sp>
    </p:spTree>
    <p:extLst>
      <p:ext uri="{BB962C8B-B14F-4D97-AF65-F5344CB8AC3E}">
        <p14:creationId xmlns:p14="http://schemas.microsoft.com/office/powerpoint/2010/main" val="3857482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6522" y="670419"/>
            <a:ext cx="11380628" cy="841883"/>
          </a:xfrm>
        </p:spPr>
        <p:txBody>
          <a:bodyPr/>
          <a:lstStyle/>
          <a:p>
            <a:r>
              <a:rPr lang="en-CA" dirty="0"/>
              <a:t>Data almost always requires preparation or "cleaning"</a:t>
            </a:r>
            <a:br>
              <a:rPr lang="en-CA" dirty="0"/>
            </a:br>
            <a:br>
              <a:rPr lang="en-CA" dirty="0"/>
            </a:br>
            <a:r>
              <a:rPr lang="en-CA" dirty="0"/>
              <a:t>Azure ML Studio provides several modules to help with this task, including </a:t>
            </a:r>
            <a:r>
              <a:rPr lang="en-CA" b="1" dirty="0">
                <a:solidFill>
                  <a:srgbClr val="B1009A"/>
                </a:solidFill>
              </a:rPr>
              <a:t>Select Columns from Dataset</a:t>
            </a:r>
            <a:r>
              <a:rPr lang="en-CA" dirty="0"/>
              <a:t>, </a:t>
            </a:r>
            <a:r>
              <a:rPr lang="en-CA" b="1" dirty="0">
                <a:solidFill>
                  <a:srgbClr val="B1009A"/>
                </a:solidFill>
              </a:rPr>
              <a:t>Clean Missing Data</a:t>
            </a:r>
            <a:r>
              <a:rPr lang="en-CA" dirty="0"/>
              <a:t>, and </a:t>
            </a:r>
            <a:r>
              <a:rPr lang="en-CA" b="1" dirty="0">
                <a:solidFill>
                  <a:srgbClr val="B1009A"/>
                </a:solidFill>
              </a:rPr>
              <a:t>Remove Duplicate Rows</a:t>
            </a:r>
            <a:br>
              <a:rPr lang="en-CA" dirty="0"/>
            </a:br>
            <a:br>
              <a:rPr lang="en-CA" dirty="0"/>
            </a:br>
            <a:endParaRPr lang="en-CA" dirty="0"/>
          </a:p>
        </p:txBody>
      </p:sp>
    </p:spTree>
    <p:extLst>
      <p:ext uri="{BB962C8B-B14F-4D97-AF65-F5344CB8AC3E}">
        <p14:creationId xmlns:p14="http://schemas.microsoft.com/office/powerpoint/2010/main" val="688867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6522" y="670419"/>
            <a:ext cx="11380628" cy="841883"/>
          </a:xfrm>
        </p:spPr>
        <p:txBody>
          <a:bodyPr/>
          <a:lstStyle/>
          <a:p>
            <a:r>
              <a:rPr lang="en-CA" dirty="0"/>
              <a:t>Training the model involves using a learning algorithm to analyze the data and find patterns</a:t>
            </a:r>
            <a:br>
              <a:rPr lang="en-CA" dirty="0"/>
            </a:br>
            <a:br>
              <a:rPr lang="en-CA" dirty="0"/>
            </a:br>
            <a:r>
              <a:rPr lang="en-CA" dirty="0"/>
              <a:t>ML Studio includes 25 modules implementing common ML algorithms: </a:t>
            </a:r>
            <a:r>
              <a:rPr lang="en-CA" b="1" dirty="0">
                <a:solidFill>
                  <a:srgbClr val="B1009A"/>
                </a:solidFill>
              </a:rPr>
              <a:t>Linear Regression</a:t>
            </a:r>
            <a:r>
              <a:rPr lang="en-CA" dirty="0"/>
              <a:t>, </a:t>
            </a:r>
            <a:r>
              <a:rPr lang="en-CA" b="1" dirty="0">
                <a:solidFill>
                  <a:srgbClr val="B1009A"/>
                </a:solidFill>
              </a:rPr>
              <a:t>Multiclass Neural Network</a:t>
            </a:r>
            <a:r>
              <a:rPr lang="en-CA" dirty="0"/>
              <a:t>, </a:t>
            </a:r>
            <a:r>
              <a:rPr lang="en-CA" b="1" dirty="0">
                <a:solidFill>
                  <a:srgbClr val="B1009A"/>
                </a:solidFill>
              </a:rPr>
              <a:t>One-Class Support Vector Machine</a:t>
            </a:r>
            <a:r>
              <a:rPr lang="en-CA" dirty="0"/>
              <a:t>, and many more</a:t>
            </a:r>
            <a:br>
              <a:rPr lang="en-CA" dirty="0"/>
            </a:br>
            <a:br>
              <a:rPr lang="en-CA" dirty="0"/>
            </a:br>
            <a:endParaRPr lang="en-CA" dirty="0"/>
          </a:p>
        </p:txBody>
      </p:sp>
    </p:spTree>
    <p:extLst>
      <p:ext uri="{BB962C8B-B14F-4D97-AF65-F5344CB8AC3E}">
        <p14:creationId xmlns:p14="http://schemas.microsoft.com/office/powerpoint/2010/main" val="120966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0"/>
            <a:ext cx="10604939" cy="6859501"/>
          </a:xfrm>
          <a:prstGeom prst="rect">
            <a:avLst/>
          </a:prstGeom>
        </p:spPr>
      </p:pic>
      <p:sp>
        <p:nvSpPr>
          <p:cNvPr id="9" name="Title 1"/>
          <p:cNvSpPr>
            <a:spLocks noGrp="1"/>
          </p:cNvSpPr>
          <p:nvPr>
            <p:ph type="title"/>
          </p:nvPr>
        </p:nvSpPr>
        <p:spPr>
          <a:xfrm rot="16200000">
            <a:off x="7965375" y="3152002"/>
            <a:ext cx="6858000" cy="553999"/>
          </a:xfrm>
        </p:spPr>
        <p:txBody>
          <a:bodyPr>
            <a:normAutofit fontScale="90000"/>
          </a:bodyPr>
          <a:lstStyle/>
          <a:p>
            <a:pPr algn="ctr"/>
            <a:r>
              <a:rPr lang="en-US" sz="4000" dirty="0">
                <a:latin typeface="Segoe UI Light" panose="020B0502040204020203" pitchFamily="34" charset="0"/>
                <a:cs typeface="Segoe UI Light" panose="020B0502040204020203" pitchFamily="34" charset="0"/>
              </a:rPr>
              <a:t>http://</a:t>
            </a:r>
            <a:r>
              <a:rPr lang="en-US" sz="4000" dirty="0" err="1">
                <a:latin typeface="Segoe UI Light" panose="020B0502040204020203" pitchFamily="34" charset="0"/>
                <a:cs typeface="Segoe UI Light" panose="020B0502040204020203" pitchFamily="34" charset="0"/>
              </a:rPr>
              <a:t>aka.ms</a:t>
            </a:r>
            <a:r>
              <a:rPr lang="en-US" sz="4000" dirty="0">
                <a:latin typeface="Segoe UI Light" panose="020B0502040204020203" pitchFamily="34" charset="0"/>
                <a:cs typeface="Segoe UI Light" panose="020B0502040204020203" pitchFamily="34" charset="0"/>
              </a:rPr>
              <a:t>/</a:t>
            </a:r>
            <a:r>
              <a:rPr lang="en-US" sz="4000" dirty="0" err="1">
                <a:latin typeface="Segoe UI Light" panose="020B0502040204020203" pitchFamily="34" charset="0"/>
                <a:cs typeface="Segoe UI Light" panose="020B0502040204020203" pitchFamily="34" charset="0"/>
              </a:rPr>
              <a:t>MLCheatSheet</a:t>
            </a:r>
            <a:endParaRPr lang="en-US" sz="4000" dirty="0">
              <a:latin typeface="Segoe UI Light" panose="020B0502040204020203" pitchFamily="34" charset="0"/>
              <a:cs typeface="Segoe UI Light" panose="020B0502040204020203" pitchFamily="34" charset="0"/>
            </a:endParaRPr>
          </a:p>
        </p:txBody>
      </p:sp>
      <p:sp>
        <p:nvSpPr>
          <p:cNvPr id="2" name="Rectangle 1">
            <a:extLst>
              <a:ext uri="{FF2B5EF4-FFF2-40B4-BE49-F238E27FC236}">
                <a16:creationId xmlns:a16="http://schemas.microsoft.com/office/drawing/2014/main" id="{241A8402-5B65-45F2-9729-78928E0A7D98}"/>
              </a:ext>
            </a:extLst>
          </p:cNvPr>
          <p:cNvSpPr/>
          <p:nvPr/>
        </p:nvSpPr>
        <p:spPr>
          <a:xfrm>
            <a:off x="409815" y="3252907"/>
            <a:ext cx="3427080" cy="28635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“15 mins delayed, </a:t>
            </a:r>
            <a:br>
              <a:rPr lang="en-US" sz="2400" dirty="0"/>
            </a:br>
            <a:r>
              <a:rPr lang="en-US" sz="2400" dirty="0"/>
              <a:t>on average”</a:t>
            </a:r>
          </a:p>
        </p:txBody>
      </p:sp>
      <p:sp>
        <p:nvSpPr>
          <p:cNvPr id="5" name="Rectangle 4">
            <a:extLst>
              <a:ext uri="{FF2B5EF4-FFF2-40B4-BE49-F238E27FC236}">
                <a16:creationId xmlns:a16="http://schemas.microsoft.com/office/drawing/2014/main" id="{82D0929B-9BB6-4488-A4D5-79E4C94C1C92}"/>
              </a:ext>
            </a:extLst>
          </p:cNvPr>
          <p:cNvSpPr/>
          <p:nvPr/>
        </p:nvSpPr>
        <p:spPr>
          <a:xfrm>
            <a:off x="4767516" y="4204021"/>
            <a:ext cx="5308813" cy="19636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“30% chance of delay greater than 15 minutes”</a:t>
            </a:r>
          </a:p>
        </p:txBody>
      </p:sp>
    </p:spTree>
    <p:extLst>
      <p:ext uri="{BB962C8B-B14F-4D97-AF65-F5344CB8AC3E}">
        <p14:creationId xmlns:p14="http://schemas.microsoft.com/office/powerpoint/2010/main" val="4030714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2" y="670419"/>
            <a:ext cx="11566366" cy="841883"/>
          </a:xfrm>
        </p:spPr>
        <p:txBody>
          <a:bodyPr>
            <a:normAutofit fontScale="90000"/>
          </a:bodyPr>
          <a:lstStyle/>
          <a:p>
            <a:r>
              <a:rPr lang="en-CA" b="1" dirty="0"/>
              <a:t>Which algorithm to use depends on the type of prediction you want to make</a:t>
            </a:r>
            <a:endParaRPr lang="en-CA" dirty="0"/>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2267915627"/>
              </p:ext>
            </p:extLst>
          </p:nvPr>
        </p:nvGraphicFramePr>
        <p:xfrm>
          <a:off x="468312" y="2538412"/>
          <a:ext cx="11080750" cy="2194560"/>
        </p:xfrm>
        <a:graphic>
          <a:graphicData uri="http://schemas.openxmlformats.org/drawingml/2006/table">
            <a:tbl>
              <a:tblPr firstRow="1" bandRow="1">
                <a:tableStyleId>{D113A9D2-9D6B-4929-AA2D-F23B5EE8CBE7}</a:tableStyleId>
              </a:tblPr>
              <a:tblGrid>
                <a:gridCol w="2888346">
                  <a:extLst>
                    <a:ext uri="{9D8B030D-6E8A-4147-A177-3AD203B41FA5}">
                      <a16:colId xmlns:a16="http://schemas.microsoft.com/office/drawing/2014/main" val="2447262662"/>
                    </a:ext>
                  </a:extLst>
                </a:gridCol>
                <a:gridCol w="8192404">
                  <a:extLst>
                    <a:ext uri="{9D8B030D-6E8A-4147-A177-3AD203B41FA5}">
                      <a16:colId xmlns:a16="http://schemas.microsoft.com/office/drawing/2014/main" val="2632903874"/>
                    </a:ext>
                  </a:extLst>
                </a:gridCol>
              </a:tblGrid>
              <a:tr h="370840">
                <a:tc>
                  <a:txBody>
                    <a:bodyPr/>
                    <a:lstStyle/>
                    <a:p>
                      <a:r>
                        <a:rPr lang="en-CA" sz="2400" dirty="0"/>
                        <a:t>Algorithm type</a:t>
                      </a:r>
                    </a:p>
                  </a:txBody>
                  <a:tcPr/>
                </a:tc>
                <a:tc>
                  <a:txBody>
                    <a:bodyPr/>
                    <a:lstStyle/>
                    <a:p>
                      <a:r>
                        <a:rPr lang="en-CA" sz="2400" dirty="0"/>
                        <a:t>Type of prediction</a:t>
                      </a:r>
                    </a:p>
                  </a:txBody>
                  <a:tcPr/>
                </a:tc>
                <a:extLst>
                  <a:ext uri="{0D108BD9-81ED-4DB2-BD59-A6C34878D82A}">
                    <a16:rowId xmlns:a16="http://schemas.microsoft.com/office/drawing/2014/main" val="2759684409"/>
                  </a:ext>
                </a:extLst>
              </a:tr>
              <a:tr h="370840">
                <a:tc>
                  <a:txBody>
                    <a:bodyPr/>
                    <a:lstStyle/>
                    <a:p>
                      <a:r>
                        <a:rPr lang="en-CA" sz="2400" dirty="0"/>
                        <a:t>Classification</a:t>
                      </a:r>
                    </a:p>
                  </a:txBody>
                  <a:tcPr/>
                </a:tc>
                <a:tc>
                  <a:txBody>
                    <a:bodyPr/>
                    <a:lstStyle/>
                    <a:p>
                      <a:r>
                        <a:rPr lang="en-CA" sz="2400" dirty="0"/>
                        <a:t>Predict a</a:t>
                      </a:r>
                      <a:r>
                        <a:rPr lang="en-CA" sz="2400" baseline="0" dirty="0"/>
                        <a:t> category, e.g. what income range you fall into, which hockey team you cheer, or which political party you prefer</a:t>
                      </a:r>
                      <a:endParaRPr lang="en-CA" sz="2400" dirty="0"/>
                    </a:p>
                  </a:txBody>
                  <a:tcPr/>
                </a:tc>
                <a:extLst>
                  <a:ext uri="{0D108BD9-81ED-4DB2-BD59-A6C34878D82A}">
                    <a16:rowId xmlns:a16="http://schemas.microsoft.com/office/drawing/2014/main" val="2841415517"/>
                  </a:ext>
                </a:extLst>
              </a:tr>
              <a:tr h="370840">
                <a:tc>
                  <a:txBody>
                    <a:bodyPr/>
                    <a:lstStyle/>
                    <a:p>
                      <a:r>
                        <a:rPr lang="en-CA" sz="2400" baseline="0" dirty="0"/>
                        <a:t>Regression</a:t>
                      </a:r>
                      <a:endParaRPr lang="en-CA" sz="2400" dirty="0"/>
                    </a:p>
                  </a:txBody>
                  <a:tcPr/>
                </a:tc>
                <a:tc>
                  <a:txBody>
                    <a:bodyPr/>
                    <a:lstStyle/>
                    <a:p>
                      <a:r>
                        <a:rPr lang="en-CA" sz="2400" dirty="0"/>
                        <a:t>Predict</a:t>
                      </a:r>
                      <a:r>
                        <a:rPr lang="en-CA" sz="2400" baseline="0" dirty="0"/>
                        <a:t> a value, e.g. someone’s income or the price of gas</a:t>
                      </a:r>
                      <a:endParaRPr lang="en-CA" sz="2400" dirty="0"/>
                    </a:p>
                  </a:txBody>
                  <a:tcPr/>
                </a:tc>
                <a:extLst>
                  <a:ext uri="{0D108BD9-81ED-4DB2-BD59-A6C34878D82A}">
                    <a16:rowId xmlns:a16="http://schemas.microsoft.com/office/drawing/2014/main" val="452212226"/>
                  </a:ext>
                </a:extLst>
              </a:tr>
              <a:tr h="370840">
                <a:tc>
                  <a:txBody>
                    <a:bodyPr/>
                    <a:lstStyle/>
                    <a:p>
                      <a:r>
                        <a:rPr lang="en-CA" sz="2400" dirty="0"/>
                        <a:t>Anomaly detection</a:t>
                      </a:r>
                    </a:p>
                  </a:txBody>
                  <a:tcPr/>
                </a:tc>
                <a:tc>
                  <a:txBody>
                    <a:bodyPr/>
                    <a:lstStyle/>
                    <a:p>
                      <a:r>
                        <a:rPr lang="en-CA" sz="2400" dirty="0"/>
                        <a:t>Find anomalies in the data, e.g. credit</a:t>
                      </a:r>
                      <a:r>
                        <a:rPr lang="en-CA" sz="2400" baseline="0" dirty="0"/>
                        <a:t>-card fraud detection</a:t>
                      </a:r>
                      <a:endParaRPr lang="en-CA" sz="2400" dirty="0"/>
                    </a:p>
                  </a:txBody>
                  <a:tcPr/>
                </a:tc>
                <a:extLst>
                  <a:ext uri="{0D108BD9-81ED-4DB2-BD59-A6C34878D82A}">
                    <a16:rowId xmlns:a16="http://schemas.microsoft.com/office/drawing/2014/main" val="2505512211"/>
                  </a:ext>
                </a:extLst>
              </a:tr>
            </a:tbl>
          </a:graphicData>
        </a:graphic>
      </p:graphicFrame>
    </p:spTree>
    <p:extLst>
      <p:ext uri="{BB962C8B-B14F-4D97-AF65-F5344CB8AC3E}">
        <p14:creationId xmlns:p14="http://schemas.microsoft.com/office/powerpoint/2010/main" val="3898235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2" y="670419"/>
            <a:ext cx="11037728" cy="841883"/>
          </a:xfrm>
        </p:spPr>
        <p:txBody>
          <a:bodyPr/>
          <a:lstStyle/>
          <a:p>
            <a:r>
              <a:rPr lang="en-CA" dirty="0"/>
              <a:t>After you train the model, check the accuracy</a:t>
            </a:r>
            <a:br>
              <a:rPr lang="en-CA" dirty="0"/>
            </a:br>
            <a:br>
              <a:rPr lang="en-CA" dirty="0"/>
            </a:br>
            <a:r>
              <a:rPr lang="en-CA" dirty="0"/>
              <a:t>Use </a:t>
            </a:r>
            <a:r>
              <a:rPr lang="en-CA" b="1" dirty="0">
                <a:solidFill>
                  <a:srgbClr val="B1009A"/>
                </a:solidFill>
              </a:rPr>
              <a:t>Score Model </a:t>
            </a:r>
            <a:r>
              <a:rPr lang="en-CA" dirty="0"/>
              <a:t>to "score" the model, and </a:t>
            </a:r>
            <a:r>
              <a:rPr lang="en-CA" b="1" dirty="0">
                <a:solidFill>
                  <a:srgbClr val="B1009A"/>
                </a:solidFill>
              </a:rPr>
              <a:t>Evaluate Model </a:t>
            </a:r>
            <a:r>
              <a:rPr lang="en-CA" dirty="0"/>
              <a:t>to visualize the results</a:t>
            </a:r>
          </a:p>
        </p:txBody>
      </p:sp>
    </p:spTree>
    <p:extLst>
      <p:ext uri="{BB962C8B-B14F-4D97-AF65-F5344CB8AC3E}">
        <p14:creationId xmlns:p14="http://schemas.microsoft.com/office/powerpoint/2010/main" val="40701154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3" y="670419"/>
            <a:ext cx="6306804" cy="841883"/>
          </a:xfrm>
        </p:spPr>
        <p:txBody>
          <a:bodyPr/>
          <a:lstStyle/>
          <a:p>
            <a:r>
              <a:rPr lang="en-US" dirty="0"/>
              <a:t>Visualize the output of </a:t>
            </a:r>
            <a:r>
              <a:rPr lang="en-US" b="1" dirty="0">
                <a:solidFill>
                  <a:srgbClr val="B1009A"/>
                </a:solidFill>
              </a:rPr>
              <a:t>Evaluate Model </a:t>
            </a:r>
            <a:r>
              <a:rPr lang="en-US" dirty="0"/>
              <a:t>to assess results</a:t>
            </a:r>
            <a:br>
              <a:rPr lang="en-US" dirty="0"/>
            </a:br>
            <a:br>
              <a:rPr lang="en-US" dirty="0"/>
            </a:br>
            <a:r>
              <a:rPr lang="en-CA" dirty="0"/>
              <a:t>You may need to make changes to improve the results</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1583" y="1672066"/>
            <a:ext cx="4571429" cy="3714286"/>
          </a:xfrm>
          <a:prstGeom prst="rect">
            <a:avLst/>
          </a:prstGeom>
          <a:ln>
            <a:solidFill>
              <a:schemeClr val="bg1">
                <a:lumMod val="85000"/>
              </a:schemeClr>
            </a:solidFill>
          </a:ln>
        </p:spPr>
      </p:pic>
    </p:spTree>
    <p:extLst>
      <p:ext uri="{BB962C8B-B14F-4D97-AF65-F5344CB8AC3E}">
        <p14:creationId xmlns:p14="http://schemas.microsoft.com/office/powerpoint/2010/main" val="24850787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CA" dirty="0"/>
              <a:t>Demo</a:t>
            </a:r>
          </a:p>
        </p:txBody>
      </p:sp>
      <p:sp>
        <p:nvSpPr>
          <p:cNvPr id="3" name="Text Placeholder 2"/>
          <p:cNvSpPr>
            <a:spLocks noGrp="1"/>
          </p:cNvSpPr>
          <p:nvPr>
            <p:ph type="body" sz="quarter" idx="11"/>
          </p:nvPr>
        </p:nvSpPr>
        <p:spPr/>
        <p:txBody>
          <a:bodyPr/>
          <a:lstStyle/>
          <a:p>
            <a:r>
              <a:rPr lang="en-CA" dirty="0"/>
              <a:t>Prepare the data</a:t>
            </a:r>
          </a:p>
          <a:p>
            <a:r>
              <a:rPr lang="en-CA" dirty="0"/>
              <a:t>Train the model</a:t>
            </a:r>
          </a:p>
          <a:p>
            <a:r>
              <a:rPr lang="en-CA" dirty="0"/>
              <a:t>Check the accuracy</a:t>
            </a:r>
          </a:p>
        </p:txBody>
      </p:sp>
    </p:spTree>
    <p:extLst>
      <p:ext uri="{BB962C8B-B14F-4D97-AF65-F5344CB8AC3E}">
        <p14:creationId xmlns:p14="http://schemas.microsoft.com/office/powerpoint/2010/main" val="3578486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2" y="670419"/>
            <a:ext cx="7465853" cy="841883"/>
          </a:xfrm>
        </p:spPr>
        <p:txBody>
          <a:bodyPr>
            <a:normAutofit fontScale="90000"/>
          </a:bodyPr>
          <a:lstStyle/>
          <a:p>
            <a:r>
              <a:rPr lang="en-CA" b="1" dirty="0"/>
              <a:t>How can you improve accuracy?</a:t>
            </a:r>
            <a:r>
              <a:rPr lang="en-CA" dirty="0"/>
              <a:t>	</a:t>
            </a:r>
          </a:p>
        </p:txBody>
      </p:sp>
      <p:sp>
        <p:nvSpPr>
          <p:cNvPr id="3" name="Content Placeholder 2"/>
          <p:cNvSpPr>
            <a:spLocks noGrp="1"/>
          </p:cNvSpPr>
          <p:nvPr>
            <p:ph type="body" sz="quarter" idx="10"/>
          </p:nvPr>
        </p:nvSpPr>
        <p:spPr>
          <a:xfrm>
            <a:off x="137319" y="1512302"/>
            <a:ext cx="11073476" cy="4038266"/>
          </a:xfrm>
        </p:spPr>
        <p:txBody>
          <a:bodyPr>
            <a:normAutofit/>
          </a:bodyPr>
          <a:lstStyle/>
          <a:p>
            <a:pPr algn="ctr"/>
            <a:endParaRPr lang="en-CA" dirty="0"/>
          </a:p>
          <a:p>
            <a:r>
              <a:rPr lang="en-CA" dirty="0"/>
              <a:t>More rows of data</a:t>
            </a:r>
          </a:p>
          <a:p>
            <a:r>
              <a:rPr lang="en-CA" dirty="0"/>
              <a:t>More or fewer columns of data (choose the ones that are most statistically significant and eliminate ones that aren't)</a:t>
            </a:r>
          </a:p>
          <a:p>
            <a:r>
              <a:rPr lang="en-CA" dirty="0"/>
              <a:t>Cleaner data (remove or replace missing or incorrect values, minimize imbalance, normalize non-normalized values, remove outliers, etc.)</a:t>
            </a:r>
          </a:p>
          <a:p>
            <a:r>
              <a:rPr lang="en-CA" dirty="0"/>
              <a:t>Different algorithms</a:t>
            </a:r>
          </a:p>
          <a:p>
            <a:r>
              <a:rPr lang="en-CA" dirty="0"/>
              <a:t>Different algorithm parameters</a:t>
            </a:r>
          </a:p>
          <a:p>
            <a:pPr marL="0" indent="0">
              <a:buNone/>
            </a:pPr>
            <a:endParaRPr lang="en-CA" dirty="0"/>
          </a:p>
        </p:txBody>
      </p:sp>
    </p:spTree>
    <p:extLst>
      <p:ext uri="{BB962C8B-B14F-4D97-AF65-F5344CB8AC3E}">
        <p14:creationId xmlns:p14="http://schemas.microsoft.com/office/powerpoint/2010/main" val="652611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CA" dirty="0"/>
              <a:t>ML Challenge restrictions</a:t>
            </a:r>
          </a:p>
        </p:txBody>
      </p:sp>
      <p:sp>
        <p:nvSpPr>
          <p:cNvPr id="5" name="Title 1">
            <a:extLst>
              <a:ext uri="{FF2B5EF4-FFF2-40B4-BE49-F238E27FC236}">
                <a16:creationId xmlns:a16="http://schemas.microsoft.com/office/drawing/2014/main" id="{F7CB5D31-97EF-4B5B-A84C-B144B474E41E}"/>
              </a:ext>
            </a:extLst>
          </p:cNvPr>
          <p:cNvSpPr txBox="1">
            <a:spLocks/>
          </p:cNvSpPr>
          <p:nvPr/>
        </p:nvSpPr>
        <p:spPr>
          <a:xfrm>
            <a:off x="477583" y="1268626"/>
            <a:ext cx="5000580" cy="5025081"/>
          </a:xfrm>
          <a:prstGeom prst="rect">
            <a:avLst/>
          </a:prstGeom>
        </p:spPr>
        <p:txBody>
          <a:bodyPr vert="horz" lIns="121920" tIns="60960" rIns="121920" bIns="60960" rtlCol="0" anchor="ctr">
            <a:normAutofit fontScale="97500"/>
          </a:bodyPr>
          <a:lstStyle>
            <a:lvl1pPr algn="l" defTabSz="457200" rtl="0" eaLnBrk="1" latinLnBrk="0" hangingPunct="1">
              <a:spcBef>
                <a:spcPct val="0"/>
              </a:spcBef>
              <a:buNone/>
              <a:defRPr sz="2700" kern="1200" baseline="0">
                <a:solidFill>
                  <a:srgbClr val="3C1B66"/>
                </a:solidFill>
                <a:latin typeface="Segoe UI Light"/>
                <a:ea typeface="+mj-ea"/>
                <a:cs typeface="+mj-cs"/>
              </a:defRPr>
            </a:lvl1pPr>
          </a:lstStyle>
          <a:p>
            <a:pPr algn="ctr"/>
            <a:r>
              <a:rPr lang="en-CA" sz="3600" dirty="0">
                <a:solidFill>
                  <a:schemeClr val="tx1"/>
                </a:solidFill>
              </a:rPr>
              <a:t>#1</a:t>
            </a:r>
          </a:p>
          <a:p>
            <a:pPr algn="ctr"/>
            <a:r>
              <a:rPr lang="en-CA" sz="3600" dirty="0">
                <a:solidFill>
                  <a:schemeClr val="tx1"/>
                </a:solidFill>
              </a:rPr>
              <a:t>No deleting rows of data (or fixed values).</a:t>
            </a:r>
          </a:p>
          <a:p>
            <a:pPr algn="ctr"/>
            <a:endParaRPr lang="en-CA" sz="3600" dirty="0">
              <a:solidFill>
                <a:schemeClr val="tx1"/>
              </a:solidFill>
            </a:endParaRPr>
          </a:p>
          <a:p>
            <a:pPr algn="ctr"/>
            <a:endParaRPr lang="en-CA" sz="3600" dirty="0">
              <a:solidFill>
                <a:schemeClr val="tx1"/>
              </a:solidFill>
            </a:endParaRPr>
          </a:p>
          <a:p>
            <a:pPr algn="ctr"/>
            <a:endParaRPr lang="en-CA" sz="3600" dirty="0">
              <a:solidFill>
                <a:schemeClr val="tx1"/>
              </a:solidFill>
            </a:endParaRPr>
          </a:p>
          <a:p>
            <a:pPr algn="ctr"/>
            <a:endParaRPr lang="en-CA" sz="3600" dirty="0">
              <a:solidFill>
                <a:schemeClr val="tx1"/>
              </a:solidFill>
            </a:endParaRPr>
          </a:p>
          <a:p>
            <a:pPr algn="ctr"/>
            <a:r>
              <a:rPr lang="en-CA" sz="3600" dirty="0">
                <a:solidFill>
                  <a:schemeClr val="tx1"/>
                </a:solidFill>
              </a:rPr>
              <a:t>Why?</a:t>
            </a:r>
          </a:p>
          <a:p>
            <a:pPr algn="ctr"/>
            <a:r>
              <a:rPr lang="en-CA" sz="3600" dirty="0">
                <a:solidFill>
                  <a:schemeClr val="tx1"/>
                </a:solidFill>
              </a:rPr>
              <a:t>You’re changing reality :)</a:t>
            </a:r>
          </a:p>
        </p:txBody>
      </p:sp>
      <p:sp>
        <p:nvSpPr>
          <p:cNvPr id="7" name="Title 1">
            <a:extLst>
              <a:ext uri="{FF2B5EF4-FFF2-40B4-BE49-F238E27FC236}">
                <a16:creationId xmlns:a16="http://schemas.microsoft.com/office/drawing/2014/main" id="{8123945D-F7D3-4BC1-B899-EE734E5E8342}"/>
              </a:ext>
            </a:extLst>
          </p:cNvPr>
          <p:cNvSpPr txBox="1">
            <a:spLocks/>
          </p:cNvSpPr>
          <p:nvPr/>
        </p:nvSpPr>
        <p:spPr>
          <a:xfrm>
            <a:off x="6290751" y="1268626"/>
            <a:ext cx="5000580" cy="5025081"/>
          </a:xfrm>
          <a:prstGeom prst="rect">
            <a:avLst/>
          </a:prstGeom>
        </p:spPr>
        <p:txBody>
          <a:bodyPr vert="horz" lIns="121920" tIns="60960" rIns="121920" bIns="60960" rtlCol="0" anchor="ctr">
            <a:normAutofit fontScale="97500"/>
          </a:bodyPr>
          <a:lstStyle>
            <a:lvl1pPr algn="l" defTabSz="457200" rtl="0" eaLnBrk="1" latinLnBrk="0" hangingPunct="1">
              <a:spcBef>
                <a:spcPct val="0"/>
              </a:spcBef>
              <a:buNone/>
              <a:defRPr sz="2700" kern="1200" baseline="0">
                <a:solidFill>
                  <a:srgbClr val="3C1B66"/>
                </a:solidFill>
                <a:latin typeface="Segoe UI Light"/>
                <a:ea typeface="+mj-ea"/>
                <a:cs typeface="+mj-cs"/>
              </a:defRPr>
            </a:lvl1pPr>
          </a:lstStyle>
          <a:p>
            <a:pPr algn="ctr"/>
            <a:r>
              <a:rPr lang="en-CA" sz="3600" dirty="0">
                <a:solidFill>
                  <a:schemeClr val="tx1"/>
                </a:solidFill>
              </a:rPr>
              <a:t>#2</a:t>
            </a:r>
          </a:p>
          <a:p>
            <a:pPr algn="ctr"/>
            <a:r>
              <a:rPr lang="en-CA" sz="3600" dirty="0">
                <a:solidFill>
                  <a:schemeClr val="tx1"/>
                </a:solidFill>
              </a:rPr>
              <a:t>No using data that can’t be inputted by a user.</a:t>
            </a:r>
          </a:p>
          <a:p>
            <a:pPr algn="ctr"/>
            <a:endParaRPr lang="en-CA" sz="3600" dirty="0">
              <a:solidFill>
                <a:schemeClr val="tx1"/>
              </a:solidFill>
            </a:endParaRPr>
          </a:p>
          <a:p>
            <a:pPr algn="ctr"/>
            <a:endParaRPr lang="en-CA" sz="3600" dirty="0">
              <a:solidFill>
                <a:schemeClr val="tx1"/>
              </a:solidFill>
            </a:endParaRPr>
          </a:p>
          <a:p>
            <a:pPr algn="ctr"/>
            <a:endParaRPr lang="en-CA" sz="3600" dirty="0">
              <a:solidFill>
                <a:schemeClr val="tx1"/>
              </a:solidFill>
            </a:endParaRPr>
          </a:p>
          <a:p>
            <a:pPr algn="ctr"/>
            <a:r>
              <a:rPr lang="en-CA" sz="3600" dirty="0">
                <a:solidFill>
                  <a:schemeClr val="tx1"/>
                </a:solidFill>
              </a:rPr>
              <a:t>Why?</a:t>
            </a:r>
          </a:p>
          <a:p>
            <a:pPr algn="ctr"/>
            <a:r>
              <a:rPr lang="en-CA" sz="3600" dirty="0">
                <a:solidFill>
                  <a:schemeClr val="tx1"/>
                </a:solidFill>
              </a:rPr>
              <a:t>Users book a flight</a:t>
            </a:r>
            <a:br>
              <a:rPr lang="en-CA" sz="3600" dirty="0">
                <a:solidFill>
                  <a:schemeClr val="tx1"/>
                </a:solidFill>
              </a:rPr>
            </a:br>
            <a:r>
              <a:rPr lang="en-CA" sz="3600" dirty="0">
                <a:solidFill>
                  <a:schemeClr val="tx1"/>
                </a:solidFill>
              </a:rPr>
              <a:t>(date + destination)</a:t>
            </a:r>
          </a:p>
        </p:txBody>
      </p:sp>
      <p:cxnSp>
        <p:nvCxnSpPr>
          <p:cNvPr id="4" name="Straight Connector 3">
            <a:extLst>
              <a:ext uri="{FF2B5EF4-FFF2-40B4-BE49-F238E27FC236}">
                <a16:creationId xmlns:a16="http://schemas.microsoft.com/office/drawing/2014/main" id="{C396C525-6788-4CA7-9698-8BCF6B845769}"/>
              </a:ext>
            </a:extLst>
          </p:cNvPr>
          <p:cNvCxnSpPr/>
          <p:nvPr/>
        </p:nvCxnSpPr>
        <p:spPr>
          <a:xfrm>
            <a:off x="6030097" y="1079158"/>
            <a:ext cx="0" cy="5132172"/>
          </a:xfrm>
          <a:prstGeom prst="line">
            <a:avLst/>
          </a:prstGeom>
          <a:ln w="9525">
            <a:solidFill>
              <a:srgbClr val="BBD128"/>
            </a:solidFill>
          </a:ln>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61549852-6917-45FD-B76B-0679A1354EBA}"/>
              </a:ext>
            </a:extLst>
          </p:cNvPr>
          <p:cNvPicPr>
            <a:picLocks noChangeAspect="1"/>
          </p:cNvPicPr>
          <p:nvPr/>
        </p:nvPicPr>
        <p:blipFill>
          <a:blip r:embed="rId3"/>
          <a:stretch>
            <a:fillRect/>
          </a:stretch>
        </p:blipFill>
        <p:spPr>
          <a:xfrm>
            <a:off x="179832" y="3092809"/>
            <a:ext cx="5689145" cy="1056655"/>
          </a:xfrm>
          <a:prstGeom prst="rect">
            <a:avLst/>
          </a:prstGeom>
        </p:spPr>
      </p:pic>
      <p:pic>
        <p:nvPicPr>
          <p:cNvPr id="2" name="Picture 1">
            <a:extLst>
              <a:ext uri="{FF2B5EF4-FFF2-40B4-BE49-F238E27FC236}">
                <a16:creationId xmlns:a16="http://schemas.microsoft.com/office/drawing/2014/main" id="{6A21122C-E336-4708-8D6E-58526DE01401}"/>
              </a:ext>
            </a:extLst>
          </p:cNvPr>
          <p:cNvPicPr>
            <a:picLocks noChangeAspect="1"/>
          </p:cNvPicPr>
          <p:nvPr/>
        </p:nvPicPr>
        <p:blipFill>
          <a:blip r:embed="rId4"/>
          <a:stretch>
            <a:fillRect/>
          </a:stretch>
        </p:blipFill>
        <p:spPr>
          <a:xfrm>
            <a:off x="7438768" y="3092808"/>
            <a:ext cx="3043537" cy="1252645"/>
          </a:xfrm>
          <a:prstGeom prst="rect">
            <a:avLst/>
          </a:prstGeom>
        </p:spPr>
      </p:pic>
    </p:spTree>
    <p:extLst>
      <p:ext uri="{BB962C8B-B14F-4D97-AF65-F5344CB8AC3E}">
        <p14:creationId xmlns:p14="http://schemas.microsoft.com/office/powerpoint/2010/main" val="16461781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CA" dirty="0"/>
              <a:t>Take the challenge!</a:t>
            </a:r>
          </a:p>
        </p:txBody>
      </p:sp>
      <p:sp>
        <p:nvSpPr>
          <p:cNvPr id="3" name="Text Placeholder 2"/>
          <p:cNvSpPr>
            <a:spLocks noGrp="1"/>
          </p:cNvSpPr>
          <p:nvPr>
            <p:ph type="body" sz="quarter" idx="11"/>
          </p:nvPr>
        </p:nvSpPr>
        <p:spPr>
          <a:xfrm>
            <a:off x="146303" y="3059990"/>
            <a:ext cx="7368921" cy="487680"/>
          </a:xfrm>
        </p:spPr>
        <p:txBody>
          <a:bodyPr/>
          <a:lstStyle/>
          <a:p>
            <a:r>
              <a:rPr lang="en-CA" dirty="0"/>
              <a:t>Build a model using instructions we provide, and then tune it to improve its accuracy!</a:t>
            </a:r>
          </a:p>
          <a:p>
            <a:endParaRPr lang="en-CA" dirty="0"/>
          </a:p>
          <a:p>
            <a:pPr algn="ctr">
              <a:spcAft>
                <a:spcPts val="1350"/>
              </a:spcAft>
            </a:pPr>
            <a:r>
              <a:rPr lang="en-US" sz="3200" dirty="0">
                <a:latin typeface="Segoe UI Light" panose="020B0502040204020203" pitchFamily="34" charset="0"/>
                <a:cs typeface="Segoe UI Light" panose="020B0502040204020203" pitchFamily="34" charset="0"/>
              </a:rPr>
              <a:t>http://aka.ms/azureMLchallenge </a:t>
            </a:r>
          </a:p>
          <a:p>
            <a:endParaRPr lang="en-CA" dirty="0"/>
          </a:p>
        </p:txBody>
      </p:sp>
    </p:spTree>
    <p:extLst>
      <p:ext uri="{BB962C8B-B14F-4D97-AF65-F5344CB8AC3E}">
        <p14:creationId xmlns:p14="http://schemas.microsoft.com/office/powerpoint/2010/main" val="101087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a:t>Have you ever wanted to predict the future?</a:t>
            </a:r>
          </a:p>
        </p:txBody>
      </p:sp>
      <p:pic>
        <p:nvPicPr>
          <p:cNvPr id="5" name="Picture 4" descr="... crystal ball created by gaming4jc in 3d supports transparenc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4790" y="517757"/>
            <a:ext cx="4523215" cy="5025794"/>
          </a:xfrm>
          <a:prstGeom prst="rect">
            <a:avLst/>
          </a:prstGeom>
        </p:spPr>
      </p:pic>
    </p:spTree>
    <p:extLst>
      <p:ext uri="{BB962C8B-B14F-4D97-AF65-F5344CB8AC3E}">
        <p14:creationId xmlns:p14="http://schemas.microsoft.com/office/powerpoint/2010/main" val="6349765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28015" y="2422224"/>
            <a:ext cx="5344097" cy="610801"/>
          </a:xfrm>
        </p:spPr>
        <p:txBody>
          <a:bodyPr/>
          <a:lstStyle/>
          <a:p>
            <a:r>
              <a:rPr lang="en-CA" dirty="0"/>
              <a:t>Start with the data</a:t>
            </a:r>
          </a:p>
          <a:p>
            <a:r>
              <a:rPr lang="en-CA" dirty="0"/>
              <a:t>"Clean" the data and train the model</a:t>
            </a:r>
          </a:p>
          <a:p>
            <a:r>
              <a:rPr lang="en-CA" b="1" dirty="0">
                <a:solidFill>
                  <a:srgbClr val="B2019D"/>
                </a:solidFill>
              </a:rPr>
              <a:t>Create the web service</a:t>
            </a:r>
          </a:p>
        </p:txBody>
      </p:sp>
    </p:spTree>
    <p:extLst>
      <p:ext uri="{BB962C8B-B14F-4D97-AF65-F5344CB8AC3E}">
        <p14:creationId xmlns:p14="http://schemas.microsoft.com/office/powerpoint/2010/main" val="335791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3">
                                            <p:txEl>
                                              <p:pRg st="0" end="0"/>
                                            </p:txEl>
                                          </p:spTgt>
                                        </p:tgtEl>
                                        <p:attrNameLst>
                                          <p:attrName>style.color</p:attrName>
                                        </p:attrNameLst>
                                      </p:cBhvr>
                                      <p:to>
                                        <a:schemeClr val="accent1"/>
                                      </p:to>
                                    </p:animClr>
                                  </p:childTnLst>
                                </p:cTn>
                              </p:par>
                              <p:par>
                                <p:cTn id="7" presetID="3" presetClass="emph" presetSubtype="2" fill="hold" nodeType="withEffect">
                                  <p:stCondLst>
                                    <p:cond delay="0"/>
                                  </p:stCondLst>
                                  <p:childTnLst>
                                    <p:animClr clrSpc="rgb" dir="cw">
                                      <p:cBhvr override="childStyle">
                                        <p:cTn id="8" dur="500" fill="hold"/>
                                        <p:tgtEl>
                                          <p:spTgt spid="3">
                                            <p:txEl>
                                              <p:pRg st="2" end="2"/>
                                            </p:txEl>
                                          </p:spTgt>
                                        </p:tgtEl>
                                        <p:attrNameLst>
                                          <p:attrName>style.color</p:attrName>
                                        </p:attrNameLst>
                                      </p:cBhvr>
                                      <p:to>
                                        <a:schemeClr val="accent1"/>
                                      </p:to>
                                    </p:animClr>
                                  </p:childTnLst>
                                </p:cTn>
                              </p:par>
                              <p:par>
                                <p:cTn id="9" presetID="3" presetClass="emph" presetSubtype="2" fill="hold" nodeType="withEffect">
                                  <p:stCondLst>
                                    <p:cond delay="0"/>
                                  </p:stCondLst>
                                  <p:childTnLst>
                                    <p:animClr clrSpc="rgb" dir="cw">
                                      <p:cBhvr override="childStyle">
                                        <p:cTn id="10" dur="500" fill="hold"/>
                                        <p:tgtEl>
                                          <p:spTgt spid="3">
                                            <p:txEl>
                                              <p:pRg st="1" end="1"/>
                                            </p:txEl>
                                          </p:spTgt>
                                        </p:tgtEl>
                                        <p:attrNameLst>
                                          <p:attrName>style.color</p:attrName>
                                        </p:attrNameLst>
                                      </p:cBhvr>
                                      <p:to>
                                        <a:schemeClr val="accent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2" y="670419"/>
            <a:ext cx="9608978" cy="841883"/>
          </a:xfrm>
        </p:spPr>
        <p:txBody>
          <a:bodyPr>
            <a:normAutofit fontScale="90000"/>
          </a:bodyPr>
          <a:lstStyle/>
          <a:p>
            <a:r>
              <a:rPr lang="en-CA" dirty="0"/>
              <a:t>Once you have a trained model, you can deploy it as a web service</a:t>
            </a:r>
          </a:p>
        </p:txBody>
      </p:sp>
      <p:sp>
        <p:nvSpPr>
          <p:cNvPr id="3" name="Content Placeholder 2"/>
          <p:cNvSpPr>
            <a:spLocks noGrp="1"/>
          </p:cNvSpPr>
          <p:nvPr>
            <p:ph type="body" sz="quarter" idx="10"/>
          </p:nvPr>
        </p:nvSpPr>
        <p:spPr/>
        <p:txBody>
          <a:bodyPr>
            <a:normAutofit/>
          </a:bodyPr>
          <a:lstStyle/>
          <a:p>
            <a:pPr algn="ctr"/>
            <a:endParaRPr lang="en-CA" dirty="0"/>
          </a:p>
          <a:p>
            <a:r>
              <a:rPr lang="en-CA" dirty="0"/>
              <a:t>Create a predictive model</a:t>
            </a:r>
          </a:p>
          <a:p>
            <a:r>
              <a:rPr lang="en-CA" dirty="0"/>
              <a:t>Deploy it as a web service</a:t>
            </a:r>
          </a:p>
          <a:p>
            <a:r>
              <a:rPr lang="en-CA" dirty="0"/>
              <a:t>Call it from your code to ask for predictions</a:t>
            </a:r>
          </a:p>
          <a:p>
            <a:pPr marL="0" indent="0">
              <a:buNone/>
            </a:pPr>
            <a:endParaRPr lang="en-CA" dirty="0"/>
          </a:p>
        </p:txBody>
      </p:sp>
    </p:spTree>
    <p:extLst>
      <p:ext uri="{BB962C8B-B14F-4D97-AF65-F5344CB8AC3E}">
        <p14:creationId xmlns:p14="http://schemas.microsoft.com/office/powerpoint/2010/main" val="29974552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CA" dirty="0"/>
              <a:t>Demo</a:t>
            </a:r>
          </a:p>
        </p:txBody>
      </p:sp>
      <p:sp>
        <p:nvSpPr>
          <p:cNvPr id="3" name="Text Placeholder 2"/>
          <p:cNvSpPr>
            <a:spLocks noGrp="1"/>
          </p:cNvSpPr>
          <p:nvPr>
            <p:ph type="body" sz="quarter" idx="11"/>
          </p:nvPr>
        </p:nvSpPr>
        <p:spPr/>
        <p:txBody>
          <a:bodyPr/>
          <a:lstStyle/>
          <a:p>
            <a:r>
              <a:rPr lang="en-CA" dirty="0"/>
              <a:t>Create a predictive model</a:t>
            </a:r>
          </a:p>
          <a:p>
            <a:r>
              <a:rPr lang="en-CA" dirty="0"/>
              <a:t>Deploy the web service</a:t>
            </a:r>
          </a:p>
          <a:p>
            <a:r>
              <a:rPr lang="en-CA" dirty="0"/>
              <a:t>Test the web service</a:t>
            </a:r>
          </a:p>
        </p:txBody>
      </p:sp>
    </p:spTree>
    <p:extLst>
      <p:ext uri="{BB962C8B-B14F-4D97-AF65-F5344CB8AC3E}">
        <p14:creationId xmlns:p14="http://schemas.microsoft.com/office/powerpoint/2010/main" val="5777105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2" y="670419"/>
            <a:ext cx="9737566" cy="841883"/>
          </a:xfrm>
        </p:spPr>
        <p:txBody>
          <a:bodyPr>
            <a:normAutofit fontScale="90000"/>
          </a:bodyPr>
          <a:lstStyle/>
          <a:p>
            <a:r>
              <a:rPr lang="en-CA" dirty="0"/>
              <a:t>You can also use someone else’s trained models to do cool stuff!</a:t>
            </a:r>
          </a:p>
        </p:txBody>
      </p:sp>
      <p:pic>
        <p:nvPicPr>
          <p:cNvPr id="5" name="Picture 4"/>
          <p:cNvPicPr>
            <a:picLocks noChangeAspect="1"/>
          </p:cNvPicPr>
          <p:nvPr/>
        </p:nvPicPr>
        <p:blipFill>
          <a:blip r:embed="rId3"/>
          <a:stretch>
            <a:fillRect/>
          </a:stretch>
        </p:blipFill>
        <p:spPr>
          <a:xfrm>
            <a:off x="3210700" y="2859003"/>
            <a:ext cx="5780020" cy="1905501"/>
          </a:xfrm>
          <a:prstGeom prst="rect">
            <a:avLst/>
          </a:prstGeom>
        </p:spPr>
      </p:pic>
    </p:spTree>
    <p:extLst>
      <p:ext uri="{BB962C8B-B14F-4D97-AF65-F5344CB8AC3E}">
        <p14:creationId xmlns:p14="http://schemas.microsoft.com/office/powerpoint/2010/main" val="23804188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2" y="670419"/>
            <a:ext cx="11831478" cy="841883"/>
          </a:xfrm>
        </p:spPr>
        <p:txBody>
          <a:bodyPr/>
          <a:lstStyle/>
          <a:p>
            <a:r>
              <a:rPr lang="en-US" dirty="0"/>
              <a:t>Use the </a:t>
            </a:r>
            <a:r>
              <a:rPr lang="en-US" b="1" dirty="0">
                <a:solidFill>
                  <a:srgbClr val="B1009A"/>
                </a:solidFill>
              </a:rPr>
              <a:t>Computer Vision API </a:t>
            </a:r>
            <a:r>
              <a:rPr lang="en-US" dirty="0"/>
              <a:t>to analyze images for adult content, generate captions, and more</a:t>
            </a:r>
          </a:p>
        </p:txBody>
      </p:sp>
      <p:pic>
        <p:nvPicPr>
          <p:cNvPr id="4" name="Picture 3"/>
          <p:cNvPicPr>
            <a:picLocks noChangeAspect="1"/>
          </p:cNvPicPr>
          <p:nvPr/>
        </p:nvPicPr>
        <p:blipFill>
          <a:blip r:embed="rId3"/>
          <a:stretch>
            <a:fillRect/>
          </a:stretch>
        </p:blipFill>
        <p:spPr>
          <a:xfrm>
            <a:off x="2084388" y="2275465"/>
            <a:ext cx="8267700" cy="3324225"/>
          </a:xfrm>
          <a:prstGeom prst="rect">
            <a:avLst/>
          </a:prstGeom>
        </p:spPr>
      </p:pic>
    </p:spTree>
    <p:extLst>
      <p:ext uri="{BB962C8B-B14F-4D97-AF65-F5344CB8AC3E}">
        <p14:creationId xmlns:p14="http://schemas.microsoft.com/office/powerpoint/2010/main" val="27315372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2" y="670419"/>
            <a:ext cx="11971178" cy="841883"/>
          </a:xfrm>
        </p:spPr>
        <p:txBody>
          <a:bodyPr/>
          <a:lstStyle/>
          <a:p>
            <a:r>
              <a:rPr lang="en-US" dirty="0"/>
              <a:t>Use the </a:t>
            </a:r>
            <a:r>
              <a:rPr lang="en-US" b="1" dirty="0">
                <a:solidFill>
                  <a:srgbClr val="B1009A"/>
                </a:solidFill>
              </a:rPr>
              <a:t>Text Analytics API </a:t>
            </a:r>
            <a:r>
              <a:rPr lang="en-US" dirty="0"/>
              <a:t>to identify sentiment expressed in text (e.g., Twitter feeds)</a:t>
            </a:r>
          </a:p>
        </p:txBody>
      </p:sp>
      <p:sp>
        <p:nvSpPr>
          <p:cNvPr id="4" name="Rectangle 3"/>
          <p:cNvSpPr/>
          <p:nvPr/>
        </p:nvSpPr>
        <p:spPr>
          <a:xfrm>
            <a:off x="0" y="4171883"/>
            <a:ext cx="12192000" cy="198761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“Thanks to Text Analytics…we are able to incorporate guest sentiment into our actionable guest feedback platform that delivers a comprehensive view of guest satisfaction and server performance.”</a:t>
            </a:r>
          </a:p>
          <a:p>
            <a:pPr algn="ctr"/>
            <a:endParaRPr lang="en-US" sz="2000" dirty="0">
              <a:solidFill>
                <a:schemeClr val="bg1"/>
              </a:solidFill>
            </a:endParaRPr>
          </a:p>
          <a:p>
            <a:pPr algn="ctr"/>
            <a:r>
              <a:rPr lang="en-US" sz="2000" dirty="0">
                <a:solidFill>
                  <a:schemeClr val="bg1"/>
                </a:solidFill>
              </a:rPr>
              <a:t>— Al </a:t>
            </a:r>
            <a:r>
              <a:rPr lang="en-US" sz="2000" dirty="0" err="1">
                <a:solidFill>
                  <a:schemeClr val="bg1"/>
                </a:solidFill>
              </a:rPr>
              <a:t>Pappa</a:t>
            </a:r>
            <a:r>
              <a:rPr lang="en-US" sz="2000" dirty="0">
                <a:solidFill>
                  <a:schemeClr val="bg1"/>
                </a:solidFill>
              </a:rPr>
              <a:t>, Head of Business Intelligence, </a:t>
            </a:r>
            <a:r>
              <a:rPr lang="en-US" sz="2000" dirty="0" err="1">
                <a:solidFill>
                  <a:schemeClr val="bg1"/>
                </a:solidFill>
              </a:rPr>
              <a:t>Ziosk</a:t>
            </a:r>
            <a:endParaRPr lang="en-US" sz="2000" dirty="0">
              <a:solidFill>
                <a:schemeClr val="bg1"/>
              </a:solidFill>
            </a:endParaRP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2497232"/>
            <a:ext cx="2287552" cy="1301940"/>
          </a:xfrm>
          <a:prstGeom prst="rect">
            <a:avLst/>
          </a:prstGeom>
          <a:ln w="38100">
            <a:solidFill>
              <a:srgbClr val="B1009A"/>
            </a:solidFill>
          </a:ln>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13831" y="2497232"/>
            <a:ext cx="2287552" cy="1301940"/>
          </a:xfrm>
          <a:prstGeom prst="rect">
            <a:avLst/>
          </a:prstGeom>
          <a:ln w="38100">
            <a:solidFill>
              <a:srgbClr val="B1009A"/>
            </a:solidFill>
          </a:ln>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89462" y="2497232"/>
            <a:ext cx="2287552" cy="1301940"/>
          </a:xfrm>
          <a:prstGeom prst="rect">
            <a:avLst/>
          </a:prstGeom>
          <a:ln w="38100">
            <a:solidFill>
              <a:srgbClr val="B1009A"/>
            </a:solidFill>
          </a:ln>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066248" y="2497232"/>
            <a:ext cx="2287552" cy="1301939"/>
          </a:xfrm>
          <a:prstGeom prst="rect">
            <a:avLst/>
          </a:prstGeom>
          <a:ln w="38100">
            <a:solidFill>
              <a:srgbClr val="B1009A"/>
            </a:solidFill>
          </a:ln>
        </p:spPr>
      </p:pic>
      <p:sp>
        <p:nvSpPr>
          <p:cNvPr id="9" name="TextBox 8"/>
          <p:cNvSpPr txBox="1"/>
          <p:nvPr/>
        </p:nvSpPr>
        <p:spPr>
          <a:xfrm>
            <a:off x="9066248" y="2127900"/>
            <a:ext cx="2287552" cy="369332"/>
          </a:xfrm>
          <a:prstGeom prst="rect">
            <a:avLst/>
          </a:prstGeom>
          <a:noFill/>
        </p:spPr>
        <p:txBody>
          <a:bodyPr wrap="square" rtlCol="0">
            <a:spAutoFit/>
          </a:bodyPr>
          <a:lstStyle/>
          <a:p>
            <a:pPr algn="ctr"/>
            <a:r>
              <a:rPr lang="en-US" dirty="0">
                <a:solidFill>
                  <a:srgbClr val="B1009A"/>
                </a:solidFill>
              </a:rPr>
              <a:t>Language Detection</a:t>
            </a:r>
          </a:p>
        </p:txBody>
      </p:sp>
      <p:sp>
        <p:nvSpPr>
          <p:cNvPr id="10" name="TextBox 9"/>
          <p:cNvSpPr txBox="1"/>
          <p:nvPr/>
        </p:nvSpPr>
        <p:spPr>
          <a:xfrm>
            <a:off x="6389462" y="2127900"/>
            <a:ext cx="2287552" cy="369332"/>
          </a:xfrm>
          <a:prstGeom prst="rect">
            <a:avLst/>
          </a:prstGeom>
          <a:noFill/>
        </p:spPr>
        <p:txBody>
          <a:bodyPr wrap="square" rtlCol="0">
            <a:spAutoFit/>
          </a:bodyPr>
          <a:lstStyle/>
          <a:p>
            <a:pPr algn="ctr"/>
            <a:r>
              <a:rPr lang="en-US" dirty="0">
                <a:solidFill>
                  <a:srgbClr val="B1009A"/>
                </a:solidFill>
              </a:rPr>
              <a:t>Topic Detection</a:t>
            </a:r>
          </a:p>
        </p:txBody>
      </p:sp>
      <p:sp>
        <p:nvSpPr>
          <p:cNvPr id="11" name="TextBox 10"/>
          <p:cNvSpPr txBox="1"/>
          <p:nvPr/>
        </p:nvSpPr>
        <p:spPr>
          <a:xfrm>
            <a:off x="3514986" y="2122837"/>
            <a:ext cx="2485242" cy="369332"/>
          </a:xfrm>
          <a:prstGeom prst="rect">
            <a:avLst/>
          </a:prstGeom>
          <a:noFill/>
        </p:spPr>
        <p:txBody>
          <a:bodyPr wrap="square" rtlCol="0">
            <a:spAutoFit/>
          </a:bodyPr>
          <a:lstStyle/>
          <a:p>
            <a:pPr algn="ctr"/>
            <a:r>
              <a:rPr lang="en-US" dirty="0">
                <a:solidFill>
                  <a:srgbClr val="B1009A"/>
                </a:solidFill>
              </a:rPr>
              <a:t>Key Phrase Extraction</a:t>
            </a:r>
          </a:p>
        </p:txBody>
      </p:sp>
      <p:sp>
        <p:nvSpPr>
          <p:cNvPr id="12" name="TextBox 11"/>
          <p:cNvSpPr txBox="1"/>
          <p:nvPr/>
        </p:nvSpPr>
        <p:spPr>
          <a:xfrm>
            <a:off x="838200" y="2127900"/>
            <a:ext cx="2287552" cy="369332"/>
          </a:xfrm>
          <a:prstGeom prst="rect">
            <a:avLst/>
          </a:prstGeom>
          <a:noFill/>
        </p:spPr>
        <p:txBody>
          <a:bodyPr wrap="square" rtlCol="0">
            <a:spAutoFit/>
          </a:bodyPr>
          <a:lstStyle/>
          <a:p>
            <a:pPr algn="ctr"/>
            <a:r>
              <a:rPr lang="en-US" dirty="0">
                <a:solidFill>
                  <a:srgbClr val="B1009A"/>
                </a:solidFill>
              </a:rPr>
              <a:t>Sentiment Analysis</a:t>
            </a:r>
          </a:p>
        </p:txBody>
      </p:sp>
    </p:spTree>
    <p:extLst>
      <p:ext uri="{BB962C8B-B14F-4D97-AF65-F5344CB8AC3E}">
        <p14:creationId xmlns:p14="http://schemas.microsoft.com/office/powerpoint/2010/main" val="20222903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CA" dirty="0"/>
              <a:t>Demo</a:t>
            </a:r>
          </a:p>
        </p:txBody>
      </p:sp>
      <p:sp>
        <p:nvSpPr>
          <p:cNvPr id="3" name="Text Placeholder 2"/>
          <p:cNvSpPr>
            <a:spLocks noGrp="1"/>
          </p:cNvSpPr>
          <p:nvPr>
            <p:ph type="body" sz="quarter" idx="11"/>
          </p:nvPr>
        </p:nvSpPr>
        <p:spPr/>
        <p:txBody>
          <a:bodyPr/>
          <a:lstStyle/>
          <a:p>
            <a:r>
              <a:rPr lang="en-CA" dirty="0"/>
              <a:t>Cognitive Services</a:t>
            </a:r>
          </a:p>
        </p:txBody>
      </p:sp>
    </p:spTree>
    <p:extLst>
      <p:ext uri="{BB962C8B-B14F-4D97-AF65-F5344CB8AC3E}">
        <p14:creationId xmlns:p14="http://schemas.microsoft.com/office/powerpoint/2010/main" val="37070387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11600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CA" dirty="0"/>
              <a:t>Appendix</a:t>
            </a:r>
          </a:p>
        </p:txBody>
      </p:sp>
    </p:spTree>
    <p:extLst>
      <p:ext uri="{BB962C8B-B14F-4D97-AF65-F5344CB8AC3E}">
        <p14:creationId xmlns:p14="http://schemas.microsoft.com/office/powerpoint/2010/main" val="12459424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38769A0-33F0-4EEF-BCA0-17E7023ACCFF}"/>
              </a:ext>
            </a:extLst>
          </p:cNvPr>
          <p:cNvSpPr txBox="1"/>
          <p:nvPr/>
        </p:nvSpPr>
        <p:spPr>
          <a:xfrm>
            <a:off x="326273" y="2842926"/>
            <a:ext cx="10932279" cy="1431161"/>
          </a:xfrm>
          <a:prstGeom prst="rect">
            <a:avLst/>
          </a:prstGeom>
          <a:noFill/>
        </p:spPr>
        <p:txBody>
          <a:bodyPr wrap="square" rtlCol="0">
            <a:spAutoFit/>
          </a:bodyPr>
          <a:lstStyle/>
          <a:p>
            <a:pPr algn="ctr">
              <a:spcAft>
                <a:spcPts val="1800"/>
              </a:spcAft>
            </a:pPr>
            <a:r>
              <a:rPr lang="en-US" sz="3600" dirty="0">
                <a:latin typeface="Segoe UI Light" panose="020B0502040204020203" pitchFamily="34" charset="0"/>
                <a:cs typeface="Segoe UI Light" panose="020B0502040204020203" pitchFamily="34" charset="0"/>
              </a:rPr>
              <a:t>Hint #1</a:t>
            </a:r>
          </a:p>
          <a:p>
            <a:pPr algn="ctr">
              <a:spcAft>
                <a:spcPts val="1800"/>
              </a:spcAft>
            </a:pPr>
            <a:r>
              <a:rPr lang="en-US" sz="3600" dirty="0">
                <a:latin typeface="Segoe UI Light" panose="020B0502040204020203" pitchFamily="34" charset="0"/>
                <a:cs typeface="Segoe UI Light" panose="020B0502040204020203" pitchFamily="34" charset="0"/>
              </a:rPr>
              <a:t>garbage in, garbage out</a:t>
            </a:r>
          </a:p>
        </p:txBody>
      </p:sp>
    </p:spTree>
    <p:extLst>
      <p:ext uri="{BB962C8B-B14F-4D97-AF65-F5344CB8AC3E}">
        <p14:creationId xmlns:p14="http://schemas.microsoft.com/office/powerpoint/2010/main" val="1527314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Machine Learning uses historical data to make predictions</a:t>
            </a:r>
          </a:p>
        </p:txBody>
      </p:sp>
      <p:pic>
        <p:nvPicPr>
          <p:cNvPr id="12" name="Picture 11"/>
          <p:cNvPicPr>
            <a:picLocks noChangeAspect="1"/>
          </p:cNvPicPr>
          <p:nvPr/>
        </p:nvPicPr>
        <p:blipFill>
          <a:blip r:embed="rId3"/>
          <a:stretch>
            <a:fillRect/>
          </a:stretch>
        </p:blipFill>
        <p:spPr>
          <a:xfrm>
            <a:off x="5196445" y="-630179"/>
            <a:ext cx="7216717" cy="7216717"/>
          </a:xfrm>
          <a:prstGeom prst="rect">
            <a:avLst/>
          </a:prstGeom>
        </p:spPr>
      </p:pic>
    </p:spTree>
    <p:extLst>
      <p:ext uri="{BB962C8B-B14F-4D97-AF65-F5344CB8AC3E}">
        <p14:creationId xmlns:p14="http://schemas.microsoft.com/office/powerpoint/2010/main" val="13643773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38769A0-33F0-4EEF-BCA0-17E7023ACCFF}"/>
              </a:ext>
            </a:extLst>
          </p:cNvPr>
          <p:cNvSpPr txBox="1"/>
          <p:nvPr/>
        </p:nvSpPr>
        <p:spPr>
          <a:xfrm>
            <a:off x="326273" y="2842926"/>
            <a:ext cx="10932279" cy="1431161"/>
          </a:xfrm>
          <a:prstGeom prst="rect">
            <a:avLst/>
          </a:prstGeom>
          <a:noFill/>
        </p:spPr>
        <p:txBody>
          <a:bodyPr wrap="square" rtlCol="0">
            <a:spAutoFit/>
          </a:bodyPr>
          <a:lstStyle/>
          <a:p>
            <a:pPr algn="ctr">
              <a:spcAft>
                <a:spcPts val="1800"/>
              </a:spcAft>
            </a:pPr>
            <a:r>
              <a:rPr lang="en-US" sz="3600" dirty="0">
                <a:latin typeface="Segoe UI Light" panose="020B0502040204020203" pitchFamily="34" charset="0"/>
                <a:cs typeface="Segoe UI Light" panose="020B0502040204020203" pitchFamily="34" charset="0"/>
              </a:rPr>
              <a:t>Hint #2</a:t>
            </a:r>
          </a:p>
          <a:p>
            <a:pPr algn="ctr">
              <a:spcAft>
                <a:spcPts val="1800"/>
              </a:spcAft>
            </a:pPr>
            <a:r>
              <a:rPr lang="en-US" sz="3600" dirty="0">
                <a:latin typeface="Segoe UI Light" panose="020B0502040204020203" pitchFamily="34" charset="0"/>
                <a:cs typeface="Segoe UI Light" panose="020B0502040204020203" pitchFamily="34" charset="0"/>
              </a:rPr>
              <a:t>minimize imbalance</a:t>
            </a:r>
          </a:p>
        </p:txBody>
      </p:sp>
    </p:spTree>
    <p:extLst>
      <p:ext uri="{BB962C8B-B14F-4D97-AF65-F5344CB8AC3E}">
        <p14:creationId xmlns:p14="http://schemas.microsoft.com/office/powerpoint/2010/main" val="40329634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38769A0-33F0-4EEF-BCA0-17E7023ACCFF}"/>
              </a:ext>
            </a:extLst>
          </p:cNvPr>
          <p:cNvSpPr txBox="1"/>
          <p:nvPr/>
        </p:nvSpPr>
        <p:spPr>
          <a:xfrm>
            <a:off x="326273" y="2842926"/>
            <a:ext cx="10932279" cy="2215991"/>
          </a:xfrm>
          <a:prstGeom prst="rect">
            <a:avLst/>
          </a:prstGeom>
          <a:noFill/>
        </p:spPr>
        <p:txBody>
          <a:bodyPr wrap="square" rtlCol="0">
            <a:spAutoFit/>
          </a:bodyPr>
          <a:lstStyle/>
          <a:p>
            <a:pPr algn="ctr">
              <a:spcAft>
                <a:spcPts val="1800"/>
              </a:spcAft>
            </a:pPr>
            <a:r>
              <a:rPr lang="en-US" sz="3600" dirty="0">
                <a:latin typeface="Segoe UI Light" panose="020B0502040204020203" pitchFamily="34" charset="0"/>
                <a:cs typeface="Segoe UI Light" panose="020B0502040204020203" pitchFamily="34" charset="0"/>
              </a:rPr>
              <a:t>Hint #3</a:t>
            </a:r>
          </a:p>
          <a:p>
            <a:pPr algn="ctr">
              <a:spcAft>
                <a:spcPts val="1800"/>
              </a:spcAft>
            </a:pPr>
            <a:r>
              <a:rPr lang="en-US" sz="3600" dirty="0">
                <a:latin typeface="Segoe UI Light" panose="020B0502040204020203" pitchFamily="34" charset="0"/>
                <a:cs typeface="Segoe UI Light" panose="020B0502040204020203" pitchFamily="34" charset="0"/>
              </a:rPr>
              <a:t>Sometimes you have to go</a:t>
            </a:r>
          </a:p>
          <a:p>
            <a:pPr algn="ctr">
              <a:spcAft>
                <a:spcPts val="1800"/>
              </a:spcAft>
            </a:pPr>
            <a:r>
              <a:rPr lang="en-US" sz="3600" dirty="0">
                <a:latin typeface="Segoe UI Light" panose="020B0502040204020203" pitchFamily="34" charset="0"/>
                <a:cs typeface="Segoe UI Light" panose="020B0502040204020203" pitchFamily="34" charset="0"/>
              </a:rPr>
              <a:t> backwards to go forward</a:t>
            </a:r>
          </a:p>
        </p:txBody>
      </p:sp>
    </p:spTree>
    <p:extLst>
      <p:ext uri="{BB962C8B-B14F-4D97-AF65-F5344CB8AC3E}">
        <p14:creationId xmlns:p14="http://schemas.microsoft.com/office/powerpoint/2010/main" val="21224869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38769A0-33F0-4EEF-BCA0-17E7023ACCFF}"/>
              </a:ext>
            </a:extLst>
          </p:cNvPr>
          <p:cNvSpPr txBox="1"/>
          <p:nvPr/>
        </p:nvSpPr>
        <p:spPr>
          <a:xfrm>
            <a:off x="326273" y="2842926"/>
            <a:ext cx="10932279" cy="1431161"/>
          </a:xfrm>
          <a:prstGeom prst="rect">
            <a:avLst/>
          </a:prstGeom>
          <a:noFill/>
        </p:spPr>
        <p:txBody>
          <a:bodyPr wrap="square" rtlCol="0">
            <a:spAutoFit/>
          </a:bodyPr>
          <a:lstStyle/>
          <a:p>
            <a:pPr algn="ctr">
              <a:spcAft>
                <a:spcPts val="1800"/>
              </a:spcAft>
            </a:pPr>
            <a:r>
              <a:rPr lang="en-US" sz="3600" dirty="0">
                <a:latin typeface="Segoe UI Light" panose="020B0502040204020203" pitchFamily="34" charset="0"/>
                <a:cs typeface="Segoe UI Light" panose="020B0502040204020203" pitchFamily="34" charset="0"/>
              </a:rPr>
              <a:t>Hint #4</a:t>
            </a:r>
          </a:p>
          <a:p>
            <a:pPr algn="ctr">
              <a:spcAft>
                <a:spcPts val="1800"/>
              </a:spcAft>
            </a:pPr>
            <a:r>
              <a:rPr lang="en-US" sz="3600" dirty="0">
                <a:latin typeface="Segoe UI Light" panose="020B0502040204020203" pitchFamily="34" charset="0"/>
                <a:cs typeface="Segoe UI Light" panose="020B0502040204020203" pitchFamily="34" charset="0"/>
              </a:rPr>
              <a:t>try more algorithms and parameters</a:t>
            </a:r>
          </a:p>
        </p:txBody>
      </p:sp>
    </p:spTree>
    <p:extLst>
      <p:ext uri="{BB962C8B-B14F-4D97-AF65-F5344CB8AC3E}">
        <p14:creationId xmlns:p14="http://schemas.microsoft.com/office/powerpoint/2010/main" val="21918148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38769A0-33F0-4EEF-BCA0-17E7023ACCFF}"/>
              </a:ext>
            </a:extLst>
          </p:cNvPr>
          <p:cNvSpPr txBox="1"/>
          <p:nvPr/>
        </p:nvSpPr>
        <p:spPr>
          <a:xfrm>
            <a:off x="326273" y="2842926"/>
            <a:ext cx="10932279" cy="1431161"/>
          </a:xfrm>
          <a:prstGeom prst="rect">
            <a:avLst/>
          </a:prstGeom>
          <a:noFill/>
        </p:spPr>
        <p:txBody>
          <a:bodyPr wrap="square" rtlCol="0">
            <a:spAutoFit/>
          </a:bodyPr>
          <a:lstStyle/>
          <a:p>
            <a:pPr algn="ctr">
              <a:spcAft>
                <a:spcPts val="1800"/>
              </a:spcAft>
            </a:pPr>
            <a:r>
              <a:rPr lang="en-US" sz="3600" dirty="0">
                <a:latin typeface="Segoe UI Light" panose="020B0502040204020203" pitchFamily="34" charset="0"/>
                <a:cs typeface="Segoe UI Light" panose="020B0502040204020203" pitchFamily="34" charset="0"/>
              </a:rPr>
              <a:t>Hint #5</a:t>
            </a:r>
          </a:p>
          <a:p>
            <a:pPr algn="ctr">
              <a:spcAft>
                <a:spcPts val="1800"/>
              </a:spcAft>
            </a:pPr>
            <a:r>
              <a:rPr lang="en-US" sz="3600" dirty="0">
                <a:latin typeface="Segoe UI Light" panose="020B0502040204020203" pitchFamily="34" charset="0"/>
                <a:cs typeface="Segoe UI Light" panose="020B0502040204020203" pitchFamily="34" charset="0"/>
              </a:rPr>
              <a:t>more rows of (clean) data = better results</a:t>
            </a:r>
          </a:p>
        </p:txBody>
      </p:sp>
    </p:spTree>
    <p:extLst>
      <p:ext uri="{BB962C8B-B14F-4D97-AF65-F5344CB8AC3E}">
        <p14:creationId xmlns:p14="http://schemas.microsoft.com/office/powerpoint/2010/main" val="27379274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CA" dirty="0"/>
              <a:t>Data Science = Data </a:t>
            </a:r>
            <a:r>
              <a:rPr lang="en-CA" dirty="0">
                <a:sym typeface="Wingdings" panose="05000000000000000000" pitchFamily="2" charset="2"/>
              </a:rPr>
              <a:t> Insight  Experience  Action</a:t>
            </a:r>
            <a:endParaRPr lang="en-CA" dirty="0"/>
          </a:p>
        </p:txBody>
      </p:sp>
      <p:pic>
        <p:nvPicPr>
          <p:cNvPr id="1026" name="Picture 2" descr="results-2.png">
            <a:extLst>
              <a:ext uri="{FF2B5EF4-FFF2-40B4-BE49-F238E27FC236}">
                <a16:creationId xmlns:a16="http://schemas.microsoft.com/office/drawing/2014/main" id="{2851728E-4370-4CAB-898F-D23BA0B170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038" y="1494846"/>
            <a:ext cx="5285061" cy="428310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sults-4.png">
            <a:extLst>
              <a:ext uri="{FF2B5EF4-FFF2-40B4-BE49-F238E27FC236}">
                <a16:creationId xmlns:a16="http://schemas.microsoft.com/office/drawing/2014/main" id="{72156D3A-E0EE-4293-830D-D8D0E4557A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4749" y="1494845"/>
            <a:ext cx="5286191" cy="4295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10344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CA" dirty="0"/>
              <a:t>Machine Learning uses historical data to make predictions</a:t>
            </a:r>
          </a:p>
        </p:txBody>
      </p:sp>
      <p:sp>
        <p:nvSpPr>
          <p:cNvPr id="8" name="Title 1">
            <a:extLst>
              <a:ext uri="{FF2B5EF4-FFF2-40B4-BE49-F238E27FC236}">
                <a16:creationId xmlns:a16="http://schemas.microsoft.com/office/drawing/2014/main" id="{875524A2-8A43-4EBE-8018-3192F647E3BA}"/>
              </a:ext>
            </a:extLst>
          </p:cNvPr>
          <p:cNvSpPr txBox="1">
            <a:spLocks/>
          </p:cNvSpPr>
          <p:nvPr/>
        </p:nvSpPr>
        <p:spPr>
          <a:xfrm>
            <a:off x="481276" y="1887942"/>
            <a:ext cx="4533347" cy="2969287"/>
          </a:xfrm>
          <a:prstGeom prst="rect">
            <a:avLst/>
          </a:prstGeom>
        </p:spPr>
        <p:txBody>
          <a:bodyPr vert="horz" lIns="121920" tIns="60960" rIns="121920" bIns="60960" rtlCol="0" anchor="ctr">
            <a:normAutofit fontScale="97500"/>
          </a:bodyPr>
          <a:lstStyle>
            <a:lvl1pPr algn="l" defTabSz="457200" rtl="0" eaLnBrk="1" latinLnBrk="0" hangingPunct="1">
              <a:spcBef>
                <a:spcPct val="0"/>
              </a:spcBef>
              <a:buNone/>
              <a:defRPr sz="2700" kern="1200" baseline="0">
                <a:solidFill>
                  <a:srgbClr val="3C1B66"/>
                </a:solidFill>
                <a:latin typeface="Segoe UI Light"/>
                <a:ea typeface="+mj-ea"/>
                <a:cs typeface="+mj-cs"/>
              </a:defRPr>
            </a:lvl1pPr>
          </a:lstStyle>
          <a:p>
            <a:r>
              <a:rPr lang="en-CA" sz="2667" dirty="0">
                <a:solidFill>
                  <a:schemeClr val="tx1"/>
                </a:solidFill>
              </a:rPr>
              <a:t>Using Azure Machine Learning Studio, you can explore Machine Learning without coding or a degree </a:t>
            </a:r>
            <a:br>
              <a:rPr lang="en-CA" sz="2667" dirty="0">
                <a:solidFill>
                  <a:schemeClr val="tx1"/>
                </a:solidFill>
              </a:rPr>
            </a:br>
            <a:r>
              <a:rPr lang="en-CA" sz="2667" dirty="0">
                <a:solidFill>
                  <a:schemeClr val="tx1"/>
                </a:solidFill>
              </a:rPr>
              <a:t>in math…</a:t>
            </a:r>
          </a:p>
        </p:txBody>
      </p:sp>
      <p:pic>
        <p:nvPicPr>
          <p:cNvPr id="9" name="Picture 8">
            <a:extLst>
              <a:ext uri="{FF2B5EF4-FFF2-40B4-BE49-F238E27FC236}">
                <a16:creationId xmlns:a16="http://schemas.microsoft.com/office/drawing/2014/main" id="{F595EC18-62EA-4E7F-A6E9-6479D8FA1764}"/>
              </a:ext>
            </a:extLst>
          </p:cNvPr>
          <p:cNvPicPr>
            <a:picLocks noChangeAspect="1"/>
          </p:cNvPicPr>
          <p:nvPr/>
        </p:nvPicPr>
        <p:blipFill>
          <a:blip r:embed="rId3"/>
          <a:stretch>
            <a:fillRect/>
          </a:stretch>
        </p:blipFill>
        <p:spPr>
          <a:xfrm>
            <a:off x="5575956" y="1565311"/>
            <a:ext cx="5719763" cy="3780397"/>
          </a:xfrm>
          <a:prstGeom prst="rect">
            <a:avLst/>
          </a:prstGeom>
        </p:spPr>
      </p:pic>
      <p:sp>
        <p:nvSpPr>
          <p:cNvPr id="10" name="Arrow: Right 9">
            <a:extLst>
              <a:ext uri="{FF2B5EF4-FFF2-40B4-BE49-F238E27FC236}">
                <a16:creationId xmlns:a16="http://schemas.microsoft.com/office/drawing/2014/main" id="{68CEB019-F4DD-4832-8E6E-E2C1E66CE1E3}"/>
              </a:ext>
            </a:extLst>
          </p:cNvPr>
          <p:cNvSpPr/>
          <p:nvPr/>
        </p:nvSpPr>
        <p:spPr>
          <a:xfrm rot="19881540">
            <a:off x="5027219" y="4560498"/>
            <a:ext cx="957797" cy="57249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Title 1">
            <a:extLst>
              <a:ext uri="{FF2B5EF4-FFF2-40B4-BE49-F238E27FC236}">
                <a16:creationId xmlns:a16="http://schemas.microsoft.com/office/drawing/2014/main" id="{47808F8E-1351-47F1-8E03-6202D2D0FDE6}"/>
              </a:ext>
            </a:extLst>
          </p:cNvPr>
          <p:cNvSpPr txBox="1">
            <a:spLocks/>
          </p:cNvSpPr>
          <p:nvPr/>
        </p:nvSpPr>
        <p:spPr>
          <a:xfrm>
            <a:off x="1121031" y="4498695"/>
            <a:ext cx="4533347" cy="1216515"/>
          </a:xfrm>
          <a:prstGeom prst="rect">
            <a:avLst/>
          </a:prstGeom>
        </p:spPr>
        <p:txBody>
          <a:bodyPr vert="horz" lIns="121920" tIns="60960" rIns="121920" bIns="60960" rtlCol="0" anchor="ctr">
            <a:normAutofit fontScale="97500"/>
          </a:bodyPr>
          <a:lstStyle>
            <a:lvl1pPr algn="l" defTabSz="457200" rtl="0" eaLnBrk="1" latinLnBrk="0" hangingPunct="1">
              <a:spcBef>
                <a:spcPct val="0"/>
              </a:spcBef>
              <a:buNone/>
              <a:defRPr sz="2700" kern="1200" baseline="0">
                <a:solidFill>
                  <a:srgbClr val="3C1B66"/>
                </a:solidFill>
                <a:latin typeface="Segoe UI Light"/>
                <a:ea typeface="+mj-ea"/>
                <a:cs typeface="+mj-cs"/>
              </a:defRPr>
            </a:lvl1pPr>
          </a:lstStyle>
          <a:p>
            <a:r>
              <a:rPr lang="en-CA" sz="2667" dirty="0">
                <a:solidFill>
                  <a:schemeClr val="tx1"/>
                </a:solidFill>
              </a:rPr>
              <a:t>…but you can code with it.</a:t>
            </a:r>
          </a:p>
        </p:txBody>
      </p:sp>
    </p:spTree>
    <p:extLst>
      <p:ext uri="{BB962C8B-B14F-4D97-AF65-F5344CB8AC3E}">
        <p14:creationId xmlns:p14="http://schemas.microsoft.com/office/powerpoint/2010/main" val="2126860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CA" dirty="0"/>
              <a:t>Domain knowledge and context matter</a:t>
            </a:r>
          </a:p>
        </p:txBody>
      </p:sp>
      <p:sp>
        <p:nvSpPr>
          <p:cNvPr id="5" name="Title 1">
            <a:extLst>
              <a:ext uri="{FF2B5EF4-FFF2-40B4-BE49-F238E27FC236}">
                <a16:creationId xmlns:a16="http://schemas.microsoft.com/office/drawing/2014/main" id="{F7CB5D31-97EF-4B5B-A84C-B144B474E41E}"/>
              </a:ext>
            </a:extLst>
          </p:cNvPr>
          <p:cNvSpPr txBox="1">
            <a:spLocks/>
          </p:cNvSpPr>
          <p:nvPr/>
        </p:nvSpPr>
        <p:spPr>
          <a:xfrm>
            <a:off x="477583" y="1627934"/>
            <a:ext cx="3423856" cy="3627029"/>
          </a:xfrm>
          <a:prstGeom prst="rect">
            <a:avLst/>
          </a:prstGeom>
        </p:spPr>
        <p:txBody>
          <a:bodyPr vert="horz" lIns="121920" tIns="60960" rIns="121920" bIns="60960" rtlCol="0" anchor="ctr">
            <a:normAutofit fontScale="97500"/>
          </a:bodyPr>
          <a:lstStyle>
            <a:lvl1pPr algn="l" defTabSz="457200" rtl="0" eaLnBrk="1" latinLnBrk="0" hangingPunct="1">
              <a:spcBef>
                <a:spcPct val="0"/>
              </a:spcBef>
              <a:buNone/>
              <a:defRPr sz="2700" kern="1200" baseline="0">
                <a:solidFill>
                  <a:srgbClr val="3C1B66"/>
                </a:solidFill>
                <a:latin typeface="Segoe UI Light"/>
                <a:ea typeface="+mj-ea"/>
                <a:cs typeface="+mj-cs"/>
              </a:defRPr>
            </a:lvl1pPr>
          </a:lstStyle>
          <a:p>
            <a:r>
              <a:rPr lang="en-CA" sz="3600" dirty="0">
                <a:solidFill>
                  <a:schemeClr val="tx1"/>
                </a:solidFill>
              </a:rPr>
              <a:t>The better you know your data, the better your results!</a:t>
            </a:r>
          </a:p>
        </p:txBody>
      </p:sp>
      <p:pic>
        <p:nvPicPr>
          <p:cNvPr id="6" name="Content Placeholder 3">
            <a:extLst>
              <a:ext uri="{FF2B5EF4-FFF2-40B4-BE49-F238E27FC236}">
                <a16:creationId xmlns:a16="http://schemas.microsoft.com/office/drawing/2014/main" id="{D7646D7A-2F14-4C02-8B69-DC3DA104D269}"/>
              </a:ext>
            </a:extLst>
          </p:cNvPr>
          <p:cNvPicPr>
            <a:picLocks noChangeAspect="1"/>
          </p:cNvPicPr>
          <p:nvPr/>
        </p:nvPicPr>
        <p:blipFill>
          <a:blip r:embed="rId3"/>
          <a:stretch>
            <a:fillRect/>
          </a:stretch>
        </p:blipFill>
        <p:spPr>
          <a:xfrm>
            <a:off x="3827227" y="1673841"/>
            <a:ext cx="7838685" cy="3535217"/>
          </a:xfrm>
          <a:prstGeom prst="rect">
            <a:avLst/>
          </a:prstGeom>
        </p:spPr>
      </p:pic>
    </p:spTree>
    <p:extLst>
      <p:ext uri="{BB962C8B-B14F-4D97-AF65-F5344CB8AC3E}">
        <p14:creationId xmlns:p14="http://schemas.microsoft.com/office/powerpoint/2010/main" val="793885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Using Azure Machine Learning Studio, you can explore </a:t>
            </a:r>
            <a:br>
              <a:rPr lang="en-CA" dirty="0"/>
            </a:br>
            <a:r>
              <a:rPr lang="en-CA" dirty="0"/>
              <a:t>Machine Learning without a degree in statistical analysis</a:t>
            </a:r>
          </a:p>
        </p:txBody>
      </p:sp>
      <p:pic>
        <p:nvPicPr>
          <p:cNvPr id="5" name="Picture 4"/>
          <p:cNvPicPr>
            <a:picLocks noChangeAspect="1"/>
          </p:cNvPicPr>
          <p:nvPr/>
        </p:nvPicPr>
        <p:blipFill>
          <a:blip r:embed="rId3"/>
          <a:stretch>
            <a:fillRect/>
          </a:stretch>
        </p:blipFill>
        <p:spPr>
          <a:xfrm>
            <a:off x="6300788" y="1512302"/>
            <a:ext cx="5719762" cy="3780397"/>
          </a:xfrm>
          <a:prstGeom prst="rect">
            <a:avLst/>
          </a:prstGeom>
        </p:spPr>
      </p:pic>
    </p:spTree>
    <p:extLst>
      <p:ext uri="{BB962C8B-B14F-4D97-AF65-F5344CB8AC3E}">
        <p14:creationId xmlns:p14="http://schemas.microsoft.com/office/powerpoint/2010/main" val="2109544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28015" y="2422224"/>
            <a:ext cx="6272785" cy="610801"/>
          </a:xfrm>
        </p:spPr>
        <p:txBody>
          <a:bodyPr/>
          <a:lstStyle/>
          <a:p>
            <a:r>
              <a:rPr lang="en-CA" b="1" dirty="0">
                <a:solidFill>
                  <a:srgbClr val="B2019D"/>
                </a:solidFill>
              </a:rPr>
              <a:t>Start with the data</a:t>
            </a:r>
          </a:p>
          <a:p>
            <a:r>
              <a:rPr lang="en-CA" dirty="0"/>
              <a:t>"Clean" the data and train the model</a:t>
            </a:r>
          </a:p>
          <a:p>
            <a:r>
              <a:rPr lang="en-CA" dirty="0"/>
              <a:t>Create the web service</a:t>
            </a:r>
          </a:p>
        </p:txBody>
      </p:sp>
    </p:spTree>
    <p:extLst>
      <p:ext uri="{BB962C8B-B14F-4D97-AF65-F5344CB8AC3E}">
        <p14:creationId xmlns:p14="http://schemas.microsoft.com/office/powerpoint/2010/main" val="323583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3">
                                            <p:txEl>
                                              <p:pRg st="0" end="0"/>
                                            </p:txEl>
                                          </p:spTgt>
                                        </p:tgtEl>
                                        <p:attrNameLst>
                                          <p:attrName>style.color</p:attrName>
                                        </p:attrNameLst>
                                      </p:cBhvr>
                                      <p:to>
                                        <a:schemeClr val="accent1"/>
                                      </p:to>
                                    </p:animClr>
                                  </p:childTnLst>
                                </p:cTn>
                              </p:par>
                              <p:par>
                                <p:cTn id="7" presetID="3" presetClass="emph" presetSubtype="2" fill="hold" nodeType="withEffect">
                                  <p:stCondLst>
                                    <p:cond delay="0"/>
                                  </p:stCondLst>
                                  <p:childTnLst>
                                    <p:animClr clrSpc="rgb" dir="cw">
                                      <p:cBhvr override="childStyle">
                                        <p:cTn id="8" dur="500" fill="hold"/>
                                        <p:tgtEl>
                                          <p:spTgt spid="3">
                                            <p:txEl>
                                              <p:pRg st="1" end="1"/>
                                            </p:txEl>
                                          </p:spTgt>
                                        </p:tgtEl>
                                        <p:attrNameLst>
                                          <p:attrName>style.color</p:attrName>
                                        </p:attrNameLst>
                                      </p:cBhvr>
                                      <p:to>
                                        <a:schemeClr val="accent2"/>
                                      </p:to>
                                    </p:animClr>
                                  </p:childTnLst>
                                </p:cTn>
                              </p:par>
                              <p:par>
                                <p:cTn id="9" presetID="3" presetClass="emph" presetSubtype="2" fill="hold" nodeType="withEffect">
                                  <p:stCondLst>
                                    <p:cond delay="0"/>
                                  </p:stCondLst>
                                  <p:childTnLst>
                                    <p:animClr clrSpc="rgb" dir="cw">
                                      <p:cBhvr override="childStyle">
                                        <p:cTn id="10" dur="500" fill="hold"/>
                                        <p:tgtEl>
                                          <p:spTgt spid="3">
                                            <p:txEl>
                                              <p:pRg st="2" end="2"/>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Where do you get the data?</a:t>
            </a:r>
          </a:p>
        </p:txBody>
      </p:sp>
      <p:sp>
        <p:nvSpPr>
          <p:cNvPr id="3" name="Text Placeholder 2"/>
          <p:cNvSpPr>
            <a:spLocks noGrp="1"/>
          </p:cNvSpPr>
          <p:nvPr>
            <p:ph type="body" sz="quarter" idx="10"/>
          </p:nvPr>
        </p:nvSpPr>
        <p:spPr>
          <a:xfrm>
            <a:off x="137319" y="1512302"/>
            <a:ext cx="8301601" cy="4038266"/>
          </a:xfrm>
        </p:spPr>
        <p:txBody>
          <a:bodyPr/>
          <a:lstStyle/>
          <a:p>
            <a:r>
              <a:rPr lang="en-CA" dirty="0">
                <a:latin typeface="Segoe UI Light" panose="020B0502040204020203" pitchFamily="34" charset="0"/>
                <a:cs typeface="Segoe UI Light" panose="020B0502040204020203" pitchFamily="34" charset="0"/>
              </a:rPr>
              <a:t>Use any of the 39 sample data sets built into Azure ML Studio</a:t>
            </a:r>
          </a:p>
          <a:p>
            <a:r>
              <a:rPr lang="en-CA" dirty="0">
                <a:latin typeface="Segoe UI Light" panose="020B0502040204020203" pitchFamily="34" charset="0"/>
                <a:cs typeface="Segoe UI Light" panose="020B0502040204020203" pitchFamily="34" charset="0"/>
              </a:rPr>
              <a:t>Create new data sets by uploading CSV or TSV files</a:t>
            </a:r>
          </a:p>
          <a:p>
            <a:r>
              <a:rPr lang="en-CA" dirty="0">
                <a:latin typeface="Segoe UI Light" panose="020B0502040204020203" pitchFamily="34" charset="0"/>
                <a:cs typeface="Segoe UI Light" panose="020B0502040204020203" pitchFamily="34" charset="0"/>
              </a:rPr>
              <a:t>Use the </a:t>
            </a:r>
            <a:r>
              <a:rPr lang="en-CA" b="1" dirty="0">
                <a:solidFill>
                  <a:srgbClr val="B0079B"/>
                </a:solidFill>
                <a:latin typeface="Segoe UI Light" panose="020B0502040204020203" pitchFamily="34" charset="0"/>
                <a:cs typeface="Segoe UI Light" panose="020B0502040204020203" pitchFamily="34" charset="0"/>
              </a:rPr>
              <a:t>Import Data </a:t>
            </a:r>
            <a:r>
              <a:rPr lang="en-CA" dirty="0">
                <a:latin typeface="Segoe UI Light" panose="020B0502040204020203" pitchFamily="34" charset="0"/>
                <a:cs typeface="Segoe UI Light" panose="020B0502040204020203" pitchFamily="34" charset="0"/>
              </a:rPr>
              <a:t>module to import data from Web URLs, SQL databases, Hive queries, OData feeds, blob storage, and other sources</a:t>
            </a:r>
          </a:p>
        </p:txBody>
      </p:sp>
    </p:spTree>
    <p:extLst>
      <p:ext uri="{BB962C8B-B14F-4D97-AF65-F5344CB8AC3E}">
        <p14:creationId xmlns:p14="http://schemas.microsoft.com/office/powerpoint/2010/main" val="780447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The better you know your data, the better your results!</a:t>
            </a:r>
          </a:p>
        </p:txBody>
      </p:sp>
      <p:pic>
        <p:nvPicPr>
          <p:cNvPr id="4" name="Content Placeholder 3"/>
          <p:cNvPicPr>
            <a:picLocks noGrp="1" noChangeAspect="1"/>
          </p:cNvPicPr>
          <p:nvPr>
            <p:ph idx="4294967295"/>
          </p:nvPr>
        </p:nvPicPr>
        <p:blipFill>
          <a:blip r:embed="rId3"/>
          <a:stretch>
            <a:fillRect/>
          </a:stretch>
        </p:blipFill>
        <p:spPr>
          <a:xfrm>
            <a:off x="2903331" y="1971675"/>
            <a:ext cx="8423325" cy="3798888"/>
          </a:xfrm>
          <a:prstGeom prst="rect">
            <a:avLst/>
          </a:prstGeom>
        </p:spPr>
      </p:pic>
    </p:spTree>
    <p:extLst>
      <p:ext uri="{BB962C8B-B14F-4D97-AF65-F5344CB8AC3E}">
        <p14:creationId xmlns:p14="http://schemas.microsoft.com/office/powerpoint/2010/main" val="3359036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CA" dirty="0"/>
              <a:t>DEMO</a:t>
            </a:r>
          </a:p>
        </p:txBody>
      </p:sp>
      <p:sp>
        <p:nvSpPr>
          <p:cNvPr id="3" name="Text Placeholder 2"/>
          <p:cNvSpPr>
            <a:spLocks noGrp="1"/>
          </p:cNvSpPr>
          <p:nvPr>
            <p:ph type="body" sz="quarter" idx="11"/>
          </p:nvPr>
        </p:nvSpPr>
        <p:spPr/>
        <p:txBody>
          <a:bodyPr/>
          <a:lstStyle/>
          <a:p>
            <a:r>
              <a:rPr lang="en-CA" dirty="0"/>
              <a:t>Launch Azure ML Studio</a:t>
            </a:r>
          </a:p>
          <a:p>
            <a:r>
              <a:rPr lang="en-CA" dirty="0"/>
              <a:t>Load a dataset</a:t>
            </a:r>
          </a:p>
          <a:p>
            <a:r>
              <a:rPr lang="en-CA" dirty="0"/>
              <a:t>Visualize the data</a:t>
            </a:r>
          </a:p>
          <a:p>
            <a:endParaRPr lang="en-CA" dirty="0"/>
          </a:p>
        </p:txBody>
      </p:sp>
    </p:spTree>
    <p:extLst>
      <p:ext uri="{BB962C8B-B14F-4D97-AF65-F5344CB8AC3E}">
        <p14:creationId xmlns:p14="http://schemas.microsoft.com/office/powerpoint/2010/main" val="3002512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28015" y="2422224"/>
            <a:ext cx="5344097" cy="610801"/>
          </a:xfrm>
        </p:spPr>
        <p:txBody>
          <a:bodyPr/>
          <a:lstStyle/>
          <a:p>
            <a:r>
              <a:rPr lang="en-CA" dirty="0"/>
              <a:t>Start with the data</a:t>
            </a:r>
          </a:p>
          <a:p>
            <a:r>
              <a:rPr lang="en-US" b="1" dirty="0">
                <a:solidFill>
                  <a:srgbClr val="B2019D"/>
                </a:solidFill>
              </a:rPr>
              <a:t>"Clean" the data and train the model</a:t>
            </a:r>
          </a:p>
          <a:p>
            <a:r>
              <a:rPr lang="en-CA" dirty="0"/>
              <a:t>Create the web service</a:t>
            </a:r>
          </a:p>
        </p:txBody>
      </p:sp>
    </p:spTree>
    <p:extLst>
      <p:ext uri="{BB962C8B-B14F-4D97-AF65-F5344CB8AC3E}">
        <p14:creationId xmlns:p14="http://schemas.microsoft.com/office/powerpoint/2010/main" val="32952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3">
                                            <p:txEl>
                                              <p:pRg st="0" end="0"/>
                                            </p:txEl>
                                          </p:spTgt>
                                        </p:tgtEl>
                                        <p:attrNameLst>
                                          <p:attrName>style.color</p:attrName>
                                        </p:attrNameLst>
                                      </p:cBhvr>
                                      <p:to>
                                        <a:schemeClr val="accent1"/>
                                      </p:to>
                                    </p:animClr>
                                  </p:childTnLst>
                                </p:cTn>
                              </p:par>
                              <p:par>
                                <p:cTn id="7" presetID="3" presetClass="emph" presetSubtype="2" fill="hold" nodeType="withEffect">
                                  <p:stCondLst>
                                    <p:cond delay="0"/>
                                  </p:stCondLst>
                                  <p:childTnLst>
                                    <p:animClr clrSpc="rgb" dir="cw">
                                      <p:cBhvr override="childStyle">
                                        <p:cTn id="8" dur="500" fill="hold"/>
                                        <p:tgtEl>
                                          <p:spTgt spid="3">
                                            <p:txEl>
                                              <p:pRg st="2" end="2"/>
                                            </p:txEl>
                                          </p:spTgt>
                                        </p:tgtEl>
                                        <p:attrNameLst>
                                          <p:attrName>style.color</p:attrName>
                                        </p:attrNameLst>
                                      </p:cBhvr>
                                      <p:to>
                                        <a:schemeClr val="accent2"/>
                                      </p:to>
                                    </p:animClr>
                                  </p:childTnLst>
                                </p:cTn>
                              </p:par>
                              <p:par>
                                <p:cTn id="9" presetID="3" presetClass="emph" presetSubtype="2" fill="hold" nodeType="withEffect">
                                  <p:stCondLst>
                                    <p:cond delay="0"/>
                                  </p:stCondLst>
                                  <p:childTnLst>
                                    <p:animClr clrSpc="rgb" dir="cw">
                                      <p:cBhvr override="childStyle">
                                        <p:cTn id="10" dur="500" fill="hold"/>
                                        <p:tgtEl>
                                          <p:spTgt spid="3">
                                            <p:txEl>
                                              <p:pRg st="1" end="1"/>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icrosoft Imagine PPT Template">
  <a:themeElements>
    <a:clrScheme name="Microsoft">
      <a:dk1>
        <a:srgbClr val="505050"/>
      </a:dk1>
      <a:lt1>
        <a:sysClr val="window" lastClr="FFFFFF"/>
      </a:lt1>
      <a:dk2>
        <a:srgbClr val="505050"/>
      </a:dk2>
      <a:lt2>
        <a:srgbClr val="FFFFFF"/>
      </a:lt2>
      <a:accent1>
        <a:srgbClr val="B5269E"/>
      </a:accent1>
      <a:accent2>
        <a:srgbClr val="FF8C00"/>
      </a:accent2>
      <a:accent3>
        <a:srgbClr val="00BDF2"/>
      </a:accent3>
      <a:accent4>
        <a:srgbClr val="505050"/>
      </a:accent4>
      <a:accent5>
        <a:srgbClr val="FFFFFF"/>
      </a:accent5>
      <a:accent6>
        <a:srgbClr val="FFFFFF"/>
      </a:accent6>
      <a:hlink>
        <a:srgbClr val="FFFFFF"/>
      </a:hlink>
      <a:folHlink>
        <a:srgbClr val="FFFFFF"/>
      </a:folHlink>
    </a:clrScheme>
    <a:fontScheme name="MSFT">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DA032B4C-FCE3-3B42-B34C-D71EEE43BDBA}" vid="{7C5C32B3-2FEF-9F43-8A71-05678670A6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Microsoft Imagine PPT Template</Template>
  <TotalTime>9492</TotalTime>
  <Words>2903</Words>
  <Application>Microsoft Office PowerPoint</Application>
  <PresentationFormat>Widescreen</PresentationFormat>
  <Paragraphs>174</Paragraphs>
  <Slides>36</Slides>
  <Notes>36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Calibri</vt:lpstr>
      <vt:lpstr>Segoe UI</vt:lpstr>
      <vt:lpstr>Segoe UI Light</vt:lpstr>
      <vt:lpstr>Segoe UI Semibold</vt:lpstr>
      <vt:lpstr>Wingdings</vt:lpstr>
      <vt:lpstr>Microsoft Imagine PPT Template</vt:lpstr>
      <vt:lpstr>PowerPoint Presentation</vt:lpstr>
      <vt:lpstr>Have you ever wanted to predict the future?</vt:lpstr>
      <vt:lpstr>Machine Learning uses historical data to make predictions</vt:lpstr>
      <vt:lpstr>Using Azure Machine Learning Studio, you can explore  Machine Learning without a degree in statistical analysis</vt:lpstr>
      <vt:lpstr>PowerPoint Presentation</vt:lpstr>
      <vt:lpstr>Where do you get the data?</vt:lpstr>
      <vt:lpstr>The better you know your data, the better your results!</vt:lpstr>
      <vt:lpstr>PowerPoint Presentation</vt:lpstr>
      <vt:lpstr>PowerPoint Presentation</vt:lpstr>
      <vt:lpstr>Data almost always requires preparation or "cleaning"  Azure ML Studio provides several modules to help with this task, including Select Columns from Dataset, Clean Missing Data, and Remove Duplicate Rows  </vt:lpstr>
      <vt:lpstr>Training the model involves using a learning algorithm to analyze the data and find patterns  ML Studio includes 25 modules implementing common ML algorithms: Linear Regression, Multiclass Neural Network, One-Class Support Vector Machine, and many more  </vt:lpstr>
      <vt:lpstr>http://aka.ms/MLCheatSheet</vt:lpstr>
      <vt:lpstr>Which algorithm to use depends on the type of prediction you want to make</vt:lpstr>
      <vt:lpstr>After you train the model, check the accuracy  Use Score Model to "score" the model, and Evaluate Model to visualize the results</vt:lpstr>
      <vt:lpstr>Visualize the output of Evaluate Model to assess results  You may need to make changes to improve the results</vt:lpstr>
      <vt:lpstr>PowerPoint Presentation</vt:lpstr>
      <vt:lpstr>How can you improve accuracy? </vt:lpstr>
      <vt:lpstr>ML Challenge restrictions</vt:lpstr>
      <vt:lpstr>PowerPoint Presentation</vt:lpstr>
      <vt:lpstr>PowerPoint Presentation</vt:lpstr>
      <vt:lpstr>Once you have a trained model, you can deploy it as a web service</vt:lpstr>
      <vt:lpstr>PowerPoint Presentation</vt:lpstr>
      <vt:lpstr>You can also use someone else’s trained models to do cool stuff!</vt:lpstr>
      <vt:lpstr>Use the Computer Vision API to analyze images for adult content, generate captions, and more</vt:lpstr>
      <vt:lpstr>Use the Text Analytics API to identify sentiment expressed in text (e.g., Twitter feeds)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Science = Data  Insight  Experience  Action</vt:lpstr>
      <vt:lpstr>Machine Learning uses historical data to make predictions</vt:lpstr>
      <vt:lpstr>Domain knowledge and context matter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Intelligence @ Microsoft</dc:title>
  <dc:creator>Christine Awad</dc:creator>
  <cp:lastModifiedBy>Justin Garrett</cp:lastModifiedBy>
  <cp:revision>257</cp:revision>
  <dcterms:created xsi:type="dcterms:W3CDTF">2015-05-08T18:22:04Z</dcterms:created>
  <dcterms:modified xsi:type="dcterms:W3CDTF">2017-10-10T21:18:38Z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sibach@microsoft.com</vt:lpwstr>
  </property>
  <property fmtid="{D5CDD505-2E9C-101B-9397-08002B2CF9AE}" pid="6" name="MSIP_Label_f42aa342-8706-4288-bd11-ebb85995028c_SetDate">
    <vt:lpwstr>2017-05-05T10:16:20.4850263-04:00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